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16" r:id="rId2"/>
    <p:sldId id="344" r:id="rId3"/>
    <p:sldId id="378" r:id="rId4"/>
    <p:sldId id="379" r:id="rId5"/>
    <p:sldId id="382" r:id="rId6"/>
    <p:sldId id="383" r:id="rId7"/>
    <p:sldId id="380" r:id="rId8"/>
    <p:sldId id="381" r:id="rId9"/>
    <p:sldId id="375" r:id="rId10"/>
    <p:sldId id="376" r:id="rId11"/>
    <p:sldId id="384" r:id="rId12"/>
    <p:sldId id="377" r:id="rId13"/>
    <p:sldId id="385" r:id="rId14"/>
    <p:sldId id="386" r:id="rId15"/>
    <p:sldId id="387" r:id="rId16"/>
    <p:sldId id="367" r:id="rId17"/>
    <p:sldId id="368" r:id="rId18"/>
    <p:sldId id="370" r:id="rId19"/>
    <p:sldId id="374" r:id="rId20"/>
    <p:sldId id="371" r:id="rId21"/>
    <p:sldId id="372" r:id="rId22"/>
    <p:sldId id="388" r:id="rId23"/>
    <p:sldId id="366" r:id="rId24"/>
    <p:sldId id="373" r:id="rId25"/>
    <p:sldId id="389" r:id="rId26"/>
    <p:sldId id="390" r:id="rId27"/>
    <p:sldId id="391" r:id="rId28"/>
    <p:sldId id="392" r:id="rId29"/>
    <p:sldId id="345" r:id="rId30"/>
    <p:sldId id="346" r:id="rId31"/>
    <p:sldId id="347" r:id="rId32"/>
    <p:sldId id="357" r:id="rId33"/>
    <p:sldId id="358" r:id="rId34"/>
    <p:sldId id="359" r:id="rId35"/>
    <p:sldId id="360" r:id="rId36"/>
    <p:sldId id="361" r:id="rId37"/>
    <p:sldId id="362" r:id="rId38"/>
    <p:sldId id="363" r:id="rId39"/>
    <p:sldId id="364" r:id="rId40"/>
    <p:sldId id="365" r:id="rId41"/>
    <p:sldId id="393" r:id="rId42"/>
    <p:sldId id="394" r:id="rId43"/>
    <p:sldId id="395" r:id="rId44"/>
    <p:sldId id="396" r:id="rId45"/>
    <p:sldId id="397" r:id="rId46"/>
    <p:sldId id="398" r:id="rId47"/>
    <p:sldId id="399" r:id="rId48"/>
    <p:sldId id="400" r:id="rId49"/>
    <p:sldId id="401" r:id="rId50"/>
    <p:sldId id="403" r:id="rId51"/>
    <p:sldId id="404" r:id="rId52"/>
    <p:sldId id="405" r:id="rId53"/>
    <p:sldId id="406" r:id="rId5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CC0066"/>
    <a:srgbClr val="558ED5"/>
    <a:srgbClr val="00B0F0"/>
    <a:srgbClr val="33CCFF"/>
    <a:srgbClr val="D60093"/>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1069" autoAdjust="0"/>
  </p:normalViewPr>
  <p:slideViewPr>
    <p:cSldViewPr>
      <p:cViewPr>
        <p:scale>
          <a:sx n="100" d="100"/>
          <a:sy n="100" d="100"/>
        </p:scale>
        <p:origin x="-1944" y="-16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C11AC2A2-89A2-4006-8A67-0A0D0B1261C9}" type="datetimeFigureOut">
              <a:rPr lang="zh-CN" altLang="en-US"/>
              <a:pPr>
                <a:defRPr/>
              </a:pPr>
              <a:t>2013/6/7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9807EC7E-B86F-463F-934E-57AF1AEB0CA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kern="1200" dirty="0" smtClean="0">
                <a:solidFill>
                  <a:schemeClr val="tx1"/>
                </a:solidFill>
                <a:latin typeface="+mn-lt"/>
                <a:ea typeface="+mn-ea"/>
                <a:cs typeface="+mn-cs"/>
              </a:rPr>
              <a:t>例如，如果你所面对的客户来自星巴克公司，那么你可以说现在市场行情是咖啡到处都有，甚至麦当劳和</a:t>
            </a:r>
            <a:r>
              <a:rPr lang="en-US" sz="1200" kern="1200" dirty="0" smtClean="0">
                <a:solidFill>
                  <a:schemeClr val="tx1"/>
                </a:solidFill>
                <a:latin typeface="+mn-lt"/>
                <a:ea typeface="+mn-ea"/>
                <a:cs typeface="+mn-cs"/>
              </a:rPr>
              <a:t>7-11</a:t>
            </a:r>
            <a:r>
              <a:rPr lang="zh-CN" altLang="en-US" sz="1200" kern="1200" dirty="0" smtClean="0">
                <a:solidFill>
                  <a:schemeClr val="tx1"/>
                </a:solidFill>
                <a:latin typeface="+mn-lt"/>
                <a:ea typeface="+mn-ea"/>
                <a:cs typeface="+mn-cs"/>
              </a:rPr>
              <a:t>便利店也开始卖咖啡了，这就是一个不得不面对的现实问题（当然，在实际演示时，这张幻灯片上要使用你自己的例子</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9807EC7E-B86F-463F-934E-57AF1AEB0CAD}" type="slidenum">
              <a:rPr lang="zh-CN" altLang="en-US" smtClean="0"/>
              <a:pPr>
                <a:defRPr/>
              </a:pPr>
              <a:t>32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例如，在英国铁路的例子中，消费者首先是情感上被忽视，看到的是脏乱的环境，而且等待了太长时间，觉得自己不受人尊重。</a:t>
            </a:r>
          </a:p>
          <a:p>
            <a:endParaRPr lang="zh-CN" altLang="en-US" dirty="0" smtClean="0"/>
          </a:p>
          <a:p>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如果女朋友“突然来袭”，不得不男生去买卫生巾。男生会感觉到很尴尬。</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lang="en-US" altLang="zh-CN" sz="1200" dirty="0" smtClean="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男生陪女生</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有的会绕到别的货架，有的会看看货架上的卫生巾，有的甚至会拿起一包仔细看。</a:t>
            </a:r>
            <a:endParaRPr lang="en-US" altLang="zh-CN" sz="1200" dirty="0" smtClean="0">
              <a:latin typeface="微软雅黑" pitchFamily="34" charset="-122"/>
              <a:ea typeface="微软雅黑" pitchFamily="34" charset="-122"/>
            </a:endParaRPr>
          </a:p>
          <a:p>
            <a:endParaRPr lang="en-US" altLang="zh-CN" sz="1200" dirty="0" smtClean="0">
              <a:latin typeface="微软雅黑" pitchFamily="34" charset="-122"/>
              <a:ea typeface="微软雅黑" pitchFamily="34" charset="-122"/>
            </a:endParaRPr>
          </a:p>
          <a:p>
            <a:r>
              <a:rPr lang="en-US" altLang="zh-CN" sz="1200" dirty="0" smtClean="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独自去超市购买卫生巾，那一包包装差不多的，有的是在远处瞟好要买的牌子，趁没人的时候赶紧走过去拿，在付款时显得很不自在；</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还有的是问服务员</a:t>
            </a:r>
            <a:endParaRPr lang="en-US" altLang="zh-CN" sz="1200" dirty="0" smtClean="0">
              <a:latin typeface="微软雅黑" pitchFamily="34" charset="-122"/>
              <a:ea typeface="微软雅黑" pitchFamily="34" charset="-122"/>
            </a:endParaRPr>
          </a:p>
          <a:p>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总之，都很尴尬</a:t>
            </a:r>
            <a:endParaRPr lang="en-US" altLang="zh-CN" sz="1200" dirty="0" smtClean="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3224F975-2767-4203-9BFD-31F8E954D801}" type="slidenum">
              <a:rPr lang="zh-CN" altLang="en-US" smtClean="0"/>
              <a:pPr/>
              <a:t>34</a:t>
            </a:fld>
            <a:endParaRPr lang="zh-CN" altLang="en-US"/>
          </a:p>
        </p:txBody>
      </p:sp>
    </p:spTree>
    <p:extLst>
      <p:ext uri="{BB962C8B-B14F-4D97-AF65-F5344CB8AC3E}">
        <p14:creationId xmlns="" xmlns:p14="http://schemas.microsoft.com/office/powerpoint/2010/main" val="2559727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mn-lt"/>
                <a:ea typeface="+mn-ea"/>
                <a:cs typeface="+mn-cs"/>
              </a:rPr>
              <a:t>（也许正是这种类型演示的盛行，使得人们在定义“咨询顾问”时，无不讽刺地说，“所谓咨询顾问，其实就是拿了你的手表，然后告诉你现在几点的人”</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回顾一下能给你带来商机的重要结论。</a:t>
            </a:r>
          </a:p>
          <a:p>
            <a:r>
              <a:rPr lang="zh-CN" altLang="en-US" sz="1200" kern="1200" dirty="0" smtClean="0">
                <a:solidFill>
                  <a:schemeClr val="tx1"/>
                </a:solidFill>
                <a:latin typeface="+mn-lt"/>
                <a:ea typeface="+mn-ea"/>
                <a:cs typeface="+mn-cs"/>
              </a:rPr>
              <a:t>采取打破听众期望的方式介绍你的颠覆性结论。</a:t>
            </a:r>
          </a:p>
          <a:p>
            <a:r>
              <a:rPr lang="zh-CN" altLang="en-US" sz="1200" kern="1200" dirty="0" smtClean="0">
                <a:solidFill>
                  <a:schemeClr val="tx1"/>
                </a:solidFill>
                <a:latin typeface="+mn-lt"/>
                <a:ea typeface="+mn-ea"/>
                <a:cs typeface="+mn-cs"/>
              </a:rPr>
              <a:t>重点强调结论中“与听众共识不符”的部分，即听众不知道或意料之外的内容。例如，不要从人们认为“汽车是重要的交通工具”的角度谈（这是共识</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，而是要重点强调在调查中的发现，即人们在提到自己的汽车时，很少会将车作为交通了具，而是将车作为一种保护、救援工具和办公室（非共识）时的情况。</a:t>
            </a:r>
          </a:p>
          <a:p>
            <a:endParaRPr lang="zh-CN" altLang="en-US" dirty="0"/>
          </a:p>
        </p:txBody>
      </p:sp>
      <p:sp>
        <p:nvSpPr>
          <p:cNvPr id="4" name="灯片编号占位符 3"/>
          <p:cNvSpPr>
            <a:spLocks noGrp="1"/>
          </p:cNvSpPr>
          <p:nvPr>
            <p:ph type="sldNum" sz="quarter" idx="10"/>
          </p:nvPr>
        </p:nvSpPr>
        <p:spPr/>
        <p:txBody>
          <a:bodyPr/>
          <a:lstStyle/>
          <a:p>
            <a:pPr>
              <a:defRPr/>
            </a:pPr>
            <a:fld id="{9807EC7E-B86F-463F-934E-57AF1AEB0CAD}" type="slidenum">
              <a:rPr lang="zh-CN" altLang="en-US" smtClean="0"/>
              <a:pPr>
                <a:defRPr/>
              </a:pPr>
              <a:t>35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如何在演示中加人这样的转折点呢？幸运的是，你手里已经握有这样的素材了。还记得在第二章中所发现的颠覆性商机吗？正是在这个商机的基础上，你才想出了颠覆性的创意及其对应的市场方案，对吗？而这个颠覆性商机正可以作为演示中的转折点，颠覆性商机对演示来说，就好像是电影中的剧情转折点一样。</a:t>
            </a: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介绍的结论和商机要能够激发听众的疑问，让他们好奇究竟你的方案是什么。这也就是说，在演示时你先回顾形成方案的主要结论和商机，然后采用与听众期望相反、颠覆性的方式将这些信息传达给听众，接下来再用大量的支持论据进行解释说明。</a:t>
            </a:r>
            <a:endParaRPr lang="zh-CN" altLang="en-US" dirty="0" smtClean="0"/>
          </a:p>
          <a:p>
            <a:endParaRPr lang="en-US" altLang="zh-CN" sz="1200" dirty="0" smtClean="0">
              <a:latin typeface="微软雅黑" pitchFamily="34" charset="-122"/>
              <a:ea typeface="微软雅黑" pitchFamily="34" charset="-122"/>
            </a:endParaRPr>
          </a:p>
          <a:p>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调研重要观察结果和事实说明</a:t>
            </a:r>
            <a:endParaRPr lang="en-US" altLang="zh-CN" sz="1200" dirty="0" smtClean="0">
              <a:latin typeface="微软雅黑" pitchFamily="34" charset="-122"/>
              <a:ea typeface="微软雅黑" pitchFamily="34" charset="-122"/>
            </a:endParaRPr>
          </a:p>
          <a:p>
            <a:endParaRPr lang="en-US" altLang="zh-CN" sz="1200" dirty="0" smtClean="0">
              <a:latin typeface="微软雅黑" pitchFamily="34" charset="-122"/>
              <a:ea typeface="微软雅黑" pitchFamily="34" charset="-122"/>
            </a:endParaRPr>
          </a:p>
          <a:p>
            <a:r>
              <a:rPr lang="en-US" altLang="zh-CN" sz="1200" dirty="0" smtClean="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男生陪女生在超市购买卫生巾时，有的会绕到别的货架，有的会看看货架上的卫生巾，有的甚至会拿起一包仔细看。</a:t>
            </a:r>
            <a:endParaRPr lang="en-US" altLang="zh-CN" sz="1200" dirty="0" smtClean="0">
              <a:latin typeface="微软雅黑" pitchFamily="34" charset="-122"/>
              <a:ea typeface="微软雅黑" pitchFamily="34" charset="-122"/>
            </a:endParaRPr>
          </a:p>
          <a:p>
            <a:r>
              <a:rPr lang="en-US" altLang="zh-CN" sz="1200" dirty="0" smtClean="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有不少的男生会独自去超市购买卫生巾，在远处瞟好要买的牌子，趁没人的时候赶紧走过去拿，在付款时显得很不自在。</a:t>
            </a:r>
            <a:endParaRPr lang="en-US" altLang="zh-CN" sz="1200" dirty="0" smtClean="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3224F975-2767-4203-9BFD-31F8E954D801}" type="slidenum">
              <a:rPr lang="zh-CN" altLang="en-US" smtClean="0"/>
              <a:pPr/>
              <a:t>36</a:t>
            </a:fld>
            <a:endParaRPr lang="zh-CN" altLang="en-US"/>
          </a:p>
        </p:txBody>
      </p:sp>
    </p:spTree>
    <p:extLst>
      <p:ext uri="{BB962C8B-B14F-4D97-AF65-F5344CB8AC3E}">
        <p14:creationId xmlns="" xmlns:p14="http://schemas.microsoft.com/office/powerpoint/2010/main" val="305904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分钟之前，你介绍了你的颠覆性商机（转折点），从而抓住了听众的注意力，引起了他们的好奇心。他们已经被吸引了。现在，你该转变一下演示的方式了，不要再增加他们的好奇心了，而是要想办法促进他们对商机的理解，他们理解的速度越快，演示获得的效果就越好，这就要求选择演示的商机必须具备直观性，并便于听众理解。</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9807EC7E-B86F-463F-934E-57AF1AEB0CAD}" type="slidenum">
              <a:rPr lang="zh-CN" altLang="en-US" smtClean="0"/>
              <a:pPr>
                <a:defRPr/>
              </a:pPr>
              <a:t>37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kern="1200" dirty="0" smtClean="0">
                <a:solidFill>
                  <a:schemeClr val="tx1"/>
                </a:solidFill>
                <a:latin typeface="+mn-lt"/>
                <a:ea typeface="+mn-ea"/>
                <a:cs typeface="+mn-cs"/>
              </a:rPr>
              <a:t>首先，你要介绍方案的名称，对方案简短描述，通过视觉化的手段展示方案是如何运作的，并指出你的方案与市场中的其他方案的主要区别。</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9807EC7E-B86F-463F-934E-57AF1AEB0CAD}" type="slidenum">
              <a:rPr lang="zh-CN" altLang="en-US" smtClean="0"/>
              <a:pPr>
                <a:defRPr/>
              </a:pPr>
              <a:t>38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D167EA31-641F-4F11-90E9-5F2B6303FD28}" type="datetimeFigureOut">
              <a:rPr lang="zh-CN" altLang="en-US"/>
              <a:pPr>
                <a:defRPr/>
              </a:pPr>
              <a:t>2013/6/7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D32B790-A1F8-4F5B-8BF4-90F825F3F04A}"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17629A2-AD25-4CA8-96A1-CC333F65E7D3}" type="datetimeFigureOut">
              <a:rPr lang="zh-CN" altLang="en-US"/>
              <a:pPr>
                <a:defRPr/>
              </a:pPr>
              <a:t>2013/6/7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A0237B1-2A10-4B59-B680-09554CED3B2B}"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2E534EC-35BB-4521-8581-F66185651716}" type="datetimeFigureOut">
              <a:rPr lang="zh-CN" altLang="en-US"/>
              <a:pPr>
                <a:defRPr/>
              </a:pPr>
              <a:t>2013/6/7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2A28BB0-E494-4FEE-AF15-0831510B19D7}"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p:spPr>
        <p:txBody>
          <a:bodyPr/>
          <a:lstStyle>
            <a:lvl1pPr>
              <a:defRPr/>
            </a:lvl1pPr>
          </a:lstStyle>
          <a:p>
            <a:fld id="{B3B78AAA-166F-4ACC-B183-3DB1E1FC1BE4}" type="datetime1">
              <a:rPr lang="zh-CN" altLang="en-US"/>
              <a:pPr/>
              <a:t>2013/6/7</a:t>
            </a:fld>
            <a:endParaRPr lang="zh-CN" altLang="en-US" sz="1800">
              <a:solidFill>
                <a:schemeClr val="tx1"/>
              </a:solidFill>
              <a:ea typeface="+mn-ea"/>
            </a:endParaRPr>
          </a:p>
        </p:txBody>
      </p:sp>
      <p:sp>
        <p:nvSpPr>
          <p:cNvPr id="4" name="页脚占位符 3"/>
          <p:cNvSpPr>
            <a:spLocks noGrp="1"/>
          </p:cNvSpPr>
          <p:nvPr>
            <p:ph type="ftr" sz="quarter" idx="11"/>
          </p:nvPr>
        </p:nvSpPr>
        <p:spPr>
          <a:xfrm>
            <a:off x="3124200" y="6356350"/>
            <a:ext cx="28956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553200" y="6356350"/>
            <a:ext cx="2133600" cy="365125"/>
          </a:xfrm>
        </p:spPr>
        <p:txBody>
          <a:bodyPr/>
          <a:lstStyle>
            <a:lvl1pPr>
              <a:defRPr/>
            </a:lvl1pPr>
          </a:lstStyle>
          <a:p>
            <a:fld id="{73993BA0-5CA2-4EB8-812A-00FCEFE733D7}" type="slidenum">
              <a:rPr lang="zh-CN" altLang="en-US"/>
              <a:pPr/>
              <a:t>‹#›</a:t>
            </a:fld>
            <a:endParaRPr lang="zh-CN" altLang="en-US" sz="1800">
              <a:solidFill>
                <a:schemeClr val="tx1"/>
              </a:solidFill>
              <a:ea typeface="+mn-ea"/>
            </a:endParaRPr>
          </a:p>
        </p:txBody>
      </p:sp>
    </p:spTree>
    <p:extLst>
      <p:ext uri="{BB962C8B-B14F-4D97-AF65-F5344CB8AC3E}">
        <p14:creationId xmlns="" xmlns:p14="http://schemas.microsoft.com/office/powerpoint/2010/main" val="68235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0A6F9DB-9AF3-47F9-9E59-6D4A9644D95E}" type="datetimeFigureOut">
              <a:rPr lang="zh-CN" altLang="en-US"/>
              <a:pPr>
                <a:defRPr/>
              </a:pPr>
              <a:t>2013/6/7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20E166D-D135-4744-8D5D-523746140EEE}"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D1301E0-E353-4A33-8558-0E5D0F6C6EA1}" type="datetimeFigureOut">
              <a:rPr lang="zh-CN" altLang="en-US"/>
              <a:pPr>
                <a:defRPr/>
              </a:pPr>
              <a:t>2013/6/7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B91D529-EBDE-40B9-B04E-3EA186AA0090}"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CAD7B3B-8E76-43C6-A763-E2BA54294BEF}" type="datetimeFigureOut">
              <a:rPr lang="zh-CN" altLang="en-US"/>
              <a:pPr>
                <a:defRPr/>
              </a:pPr>
              <a:t>2013/6/7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E30AB9F-1C5A-442C-B87E-0A82392EB259}"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A1BBA3B-0621-4A69-ADF0-D54FCD086EF6}" type="datetimeFigureOut">
              <a:rPr lang="zh-CN" altLang="en-US"/>
              <a:pPr>
                <a:defRPr/>
              </a:pPr>
              <a:t>2013/6/7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97E6C7B-A435-4AD4-BB8B-6EC5C14FD63E}"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60C6D2CA-9DA3-43C4-9E48-1C789236F8EE}" type="datetimeFigureOut">
              <a:rPr lang="zh-CN" altLang="en-US"/>
              <a:pPr>
                <a:defRPr/>
              </a:pPr>
              <a:t>2013/6/7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8D5D7FBD-0AC9-4842-8C27-78E247A4F8A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2C2EEB1-2BF4-4ADC-84F5-04245DB88C0F}" type="datetimeFigureOut">
              <a:rPr lang="zh-CN" altLang="en-US"/>
              <a:pPr>
                <a:defRPr/>
              </a:pPr>
              <a:t>2013/6/7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C051962-B7CF-4126-AC56-4E05D0279787}"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537543E-C92A-4A47-A2EA-3457711700C0}" type="datetimeFigureOut">
              <a:rPr lang="zh-CN" altLang="en-US"/>
              <a:pPr>
                <a:defRPr/>
              </a:pPr>
              <a:t>2013/6/7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1AC9E0D-A497-4FC5-A5AE-AF6411CCF399}"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92AD812-D00B-41BA-A911-57502A9EBC65}" type="datetimeFigureOut">
              <a:rPr lang="zh-CN" altLang="en-US"/>
              <a:pPr>
                <a:defRPr/>
              </a:pPr>
              <a:t>2013/6/7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0E976CA-A938-4969-8AC1-8A4A665FCEBD}"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852890C6-788D-4565-B4CF-F8132DF405C5}" type="datetimeFigureOut">
              <a:rPr lang="zh-CN" altLang="en-US"/>
              <a:pPr>
                <a:defRPr/>
              </a:pPr>
              <a:t>2013/6/7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AA1D5727-0E03-4C14-B434-58023317207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giveabrief.com/"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ideo" Target="file:///J:\&#21830;&#19994;&#27169;&#24335;&#21019;&#26032;\&#29992;&#25143;&#20307;&#39564;&#35838;&#31243;&#20316;&#19994;\&#29992;&#25143;&#20307;&#39564;&amp;&#35774;&#35745;&#27979;&#35797;\INDEX\&#21069;&#31471;demo.wmv"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ideo" Target="file:///J:\&#21830;&#19994;&#27169;&#24335;&#21019;&#26032;\&#29992;&#25143;&#20307;&#39564;&#35838;&#31243;&#20316;&#19994;\&#29992;&#25143;&#20307;&#39564;&amp;&#35774;&#35745;&#27979;&#35797;\Amelie&#35838;&#31243;&#20316;&#19994;\Amelie%20&#26368;&#32456;&#35270;&#39057;.mp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ideo" Target="file:///J:\&#21830;&#19994;&#27169;&#24335;&#21019;&#26032;\&#35270;&#39057;\This%20is%20Flattr.mp4"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ideo" Target="file:///J:\&#21830;&#19994;&#27169;&#24335;&#21019;&#26032;\&#35270;&#39057;\&#36879;&#36942;&#31038;&#32676;&#21830;&#26989;&#27169;&#24335;&#37325;&#26032;&#25171;&#36896;&#23458;&#25142;&#38364;&#20418;.mp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ideo" Target="file:///J:\&#21830;&#19994;&#27169;&#24335;&#21019;&#26032;\&#35270;&#39057;\152193997.mov"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ideo" Target="NULL" TargetMode="Externa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2.xml"/><Relationship Id="rId4" Type="http://schemas.openxmlformats.org/officeDocument/2006/relationships/image" Target="../media/image59.jpeg"/></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Layout" Target="../slideLayouts/slideLayout12.xml"/><Relationship Id="rId1" Type="http://schemas.openxmlformats.org/officeDocument/2006/relationships/video" Target="file:///J:\&#21830;&#19994;&#27169;&#24335;&#21019;&#26032;\&#36719;&#20214;&#23398;&#38498;&#21830;&#19994;&#27169;&#24335;&#34920;&#36798;\&#26126;&#20449;&#29255;&#23567;&#32452;%20&#26753;&#33402;&#33298;%20&#21016;&#23195;%20&#37101;&#20113;&#19977;%20&#22799;&#20113;&#28009;\&#26126;&#20449;&#29255;.mpg" TargetMode="Externa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png"/><Relationship Id="rId7" Type="http://schemas.openxmlformats.org/officeDocument/2006/relationships/image" Target="../media/image79.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78.jpeg"/><Relationship Id="rId11" Type="http://schemas.openxmlformats.org/officeDocument/2006/relationships/image" Target="../media/image83.png"/><Relationship Id="rId5" Type="http://schemas.openxmlformats.org/officeDocument/2006/relationships/image" Target="../media/image6.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3"/>
          <p:cNvSpPr>
            <a:spLocks noChangeArrowheads="1"/>
          </p:cNvSpPr>
          <p:nvPr/>
        </p:nvSpPr>
        <p:spPr bwMode="auto">
          <a:xfrm>
            <a:off x="4337050" y="4000504"/>
            <a:ext cx="3878263" cy="830262"/>
          </a:xfrm>
          <a:prstGeom prst="rect">
            <a:avLst/>
          </a:prstGeom>
          <a:noFill/>
          <a:ln w="9525">
            <a:noFill/>
            <a:miter lim="800000"/>
            <a:headEnd/>
            <a:tailEnd/>
          </a:ln>
        </p:spPr>
        <p:txBody>
          <a:bodyPr wrap="none">
            <a:spAutoFit/>
          </a:bodyPr>
          <a:lstStyle/>
          <a:p>
            <a:r>
              <a:rPr lang="zh-CN" altLang="en-US" sz="4800" b="1" dirty="0">
                <a:latin typeface="微软雅黑" pitchFamily="34" charset="-122"/>
                <a:ea typeface="微软雅黑" pitchFamily="34" charset="-122"/>
              </a:rPr>
              <a:t>产品商业规划</a:t>
            </a:r>
          </a:p>
        </p:txBody>
      </p:sp>
      <p:sp>
        <p:nvSpPr>
          <p:cNvPr id="6" name="TextBox 5"/>
          <p:cNvSpPr txBox="1"/>
          <p:nvPr/>
        </p:nvSpPr>
        <p:spPr>
          <a:xfrm>
            <a:off x="1571604" y="4857760"/>
            <a:ext cx="6853158" cy="707886"/>
          </a:xfrm>
          <a:prstGeom prst="rect">
            <a:avLst/>
          </a:prstGeom>
          <a:noFill/>
        </p:spPr>
        <p:txBody>
          <a:bodyPr wrap="none" rtlCol="0">
            <a:spAutoFit/>
          </a:bodyPr>
          <a:lstStyle/>
          <a:p>
            <a:r>
              <a:rPr lang="zh-CN" altLang="en-US" sz="4000" b="1" dirty="0" smtClean="0">
                <a:latin typeface="微软雅黑" pitchFamily="34" charset="-122"/>
                <a:ea typeface="微软雅黑" pitchFamily="34" charset="-122"/>
              </a:rPr>
              <a:t>第六课：如何表达新价值主张</a:t>
            </a:r>
            <a:endParaRPr lang="zh-CN" altLang="en-US" sz="4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142852"/>
            <a:ext cx="5150769"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主张价值</a:t>
            </a:r>
            <a:r>
              <a:rPr lang="en-US" altLang="zh-CN" sz="4000" dirty="0" smtClean="0">
                <a:solidFill>
                  <a:schemeClr val="tx1">
                    <a:lumMod val="75000"/>
                    <a:lumOff val="25000"/>
                  </a:schemeClr>
                </a:solidFill>
                <a:latin typeface="方正兰亭粗黑简体" pitchFamily="2" charset="-122"/>
                <a:ea typeface="方正兰亭粗黑简体" pitchFamily="2" charset="-122"/>
              </a:rPr>
              <a:t>(</a:t>
            </a:r>
            <a:r>
              <a:rPr lang="zh-CN" altLang="en-US" sz="4000" dirty="0" smtClean="0">
                <a:solidFill>
                  <a:schemeClr val="tx1">
                    <a:lumMod val="75000"/>
                    <a:lumOff val="25000"/>
                  </a:schemeClr>
                </a:solidFill>
                <a:latin typeface="方正兰亭粗黑简体" pitchFamily="2" charset="-122"/>
                <a:ea typeface="方正兰亭粗黑简体" pitchFamily="2" charset="-122"/>
              </a:rPr>
              <a:t>产品</a:t>
            </a:r>
            <a:r>
              <a:rPr lang="en-US" altLang="zh-CN" sz="4000" dirty="0" smtClean="0">
                <a:solidFill>
                  <a:schemeClr val="tx1">
                    <a:lumMod val="75000"/>
                    <a:lumOff val="25000"/>
                  </a:schemeClr>
                </a:solidFill>
                <a:latin typeface="方正兰亭粗黑简体" pitchFamily="2" charset="-122"/>
                <a:ea typeface="方正兰亭粗黑简体" pitchFamily="2" charset="-122"/>
              </a:rPr>
              <a:t>&amp;</a:t>
            </a:r>
            <a:r>
              <a:rPr lang="zh-CN" altLang="en-US" sz="4000" dirty="0" smtClean="0">
                <a:solidFill>
                  <a:schemeClr val="tx1">
                    <a:lumMod val="75000"/>
                    <a:lumOff val="25000"/>
                  </a:schemeClr>
                </a:solidFill>
                <a:latin typeface="方正兰亭粗黑简体" pitchFamily="2" charset="-122"/>
                <a:ea typeface="方正兰亭粗黑简体" pitchFamily="2" charset="-122"/>
              </a:rPr>
              <a:t>服务</a:t>
            </a:r>
            <a:r>
              <a:rPr lang="en-US" altLang="zh-CN" sz="4000" dirty="0" smtClean="0">
                <a:solidFill>
                  <a:schemeClr val="tx1">
                    <a:lumMod val="75000"/>
                    <a:lumOff val="25000"/>
                  </a:schemeClr>
                </a:solidFill>
                <a:latin typeface="方正兰亭粗黑简体" pitchFamily="2" charset="-122"/>
                <a:ea typeface="方正兰亭粗黑简体" pitchFamily="2" charset="-122"/>
              </a:rPr>
              <a:t>)</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pic>
        <p:nvPicPr>
          <p:cNvPr id="63490" name="Picture 2"/>
          <p:cNvPicPr>
            <a:picLocks noChangeAspect="1" noChangeArrowheads="1"/>
          </p:cNvPicPr>
          <p:nvPr/>
        </p:nvPicPr>
        <p:blipFill>
          <a:blip r:embed="rId2"/>
          <a:srcRect/>
          <a:stretch>
            <a:fillRect/>
          </a:stretch>
        </p:blipFill>
        <p:spPr bwMode="auto">
          <a:xfrm>
            <a:off x="285720" y="847890"/>
            <a:ext cx="5786478" cy="5652944"/>
          </a:xfrm>
          <a:prstGeom prst="rect">
            <a:avLst/>
          </a:prstGeom>
          <a:noFill/>
          <a:ln w="9525">
            <a:noFill/>
            <a:miter lim="800000"/>
            <a:headEnd/>
            <a:tailEnd/>
          </a:ln>
          <a:effectLst/>
        </p:spPr>
      </p:pic>
      <p:pic>
        <p:nvPicPr>
          <p:cNvPr id="63491" name="Picture 3"/>
          <p:cNvPicPr>
            <a:picLocks noChangeAspect="1" noChangeArrowheads="1"/>
          </p:cNvPicPr>
          <p:nvPr/>
        </p:nvPicPr>
        <p:blipFill>
          <a:blip r:embed="rId3"/>
          <a:srcRect/>
          <a:stretch>
            <a:fillRect/>
          </a:stretch>
        </p:blipFill>
        <p:spPr bwMode="auto">
          <a:xfrm>
            <a:off x="6029323" y="857232"/>
            <a:ext cx="2900395" cy="1482758"/>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DELL790\Dropbox\实验室\商业模式创新\7888336358_d9e578ebba_k.jpg"/>
          <p:cNvPicPr>
            <a:picLocks noChangeAspect="1" noChangeArrowheads="1"/>
          </p:cNvPicPr>
          <p:nvPr/>
        </p:nvPicPr>
        <p:blipFill>
          <a:blip r:embed="rId2" cstate="print"/>
          <a:srcRect/>
          <a:stretch>
            <a:fillRect/>
          </a:stretch>
        </p:blipFill>
        <p:spPr bwMode="auto">
          <a:xfrm>
            <a:off x="714348" y="857232"/>
            <a:ext cx="7802880" cy="5852160"/>
          </a:xfrm>
          <a:prstGeom prst="rect">
            <a:avLst/>
          </a:prstGeom>
          <a:noFill/>
        </p:spPr>
      </p:pic>
      <p:sp>
        <p:nvSpPr>
          <p:cNvPr id="5" name="矩形 4"/>
          <p:cNvSpPr/>
          <p:nvPr/>
        </p:nvSpPr>
        <p:spPr>
          <a:xfrm>
            <a:off x="298140" y="285728"/>
            <a:ext cx="5416868" cy="830997"/>
          </a:xfrm>
          <a:prstGeom prst="rect">
            <a:avLst/>
          </a:prstGeom>
        </p:spPr>
        <p:txBody>
          <a:bodyPr wrap="none">
            <a:spAutoFit/>
          </a:bodyPr>
          <a:lstStyle/>
          <a:p>
            <a:r>
              <a:rPr lang="zh-CN" altLang="en-US" sz="2400" b="1" dirty="0" smtClean="0">
                <a:solidFill>
                  <a:schemeClr val="accent5">
                    <a:lumMod val="75000"/>
                  </a:schemeClr>
                </a:solidFill>
                <a:latin typeface="微软雅黑" pitchFamily="34" charset="-122"/>
                <a:ea typeface="微软雅黑" pitchFamily="34" charset="-122"/>
              </a:rPr>
              <a:t>描述你的产品或服务给客户的不同价值</a:t>
            </a:r>
            <a:endParaRPr lang="en-US" altLang="zh-CN" sz="2400" b="1" dirty="0" smtClean="0">
              <a:solidFill>
                <a:schemeClr val="accent5">
                  <a:lumMod val="75000"/>
                </a:schemeClr>
              </a:solidFill>
              <a:latin typeface="微软雅黑" pitchFamily="34" charset="-122"/>
              <a:ea typeface="微软雅黑" pitchFamily="34" charset="-122"/>
            </a:endParaRPr>
          </a:p>
          <a:p>
            <a:r>
              <a:rPr lang="zh-CN" altLang="en-US" sz="2400" b="1" dirty="0" smtClean="0">
                <a:solidFill>
                  <a:schemeClr val="accent5">
                    <a:lumMod val="75000"/>
                  </a:schemeClr>
                </a:solidFill>
                <a:latin typeface="微软雅黑" pitchFamily="34" charset="-122"/>
                <a:ea typeface="微软雅黑" pitchFamily="34" charset="-122"/>
              </a:rPr>
              <a:t>形成不同价值的战略分析画布</a:t>
            </a:r>
            <a:endParaRPr lang="zh-CN" altLang="en-US" sz="2400" b="1" dirty="0">
              <a:solidFill>
                <a:schemeClr val="accent5">
                  <a:lumMod val="75000"/>
                </a:schemeClr>
              </a:solidFill>
              <a:latin typeface="微软雅黑" pitchFamily="34" charset="-122"/>
              <a:ea typeface="微软雅黑"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142852"/>
            <a:ext cx="4801314"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形成商业模式画布图</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pic>
        <p:nvPicPr>
          <p:cNvPr id="64514" name="Picture 2"/>
          <p:cNvPicPr>
            <a:picLocks noChangeAspect="1" noChangeArrowheads="1"/>
          </p:cNvPicPr>
          <p:nvPr/>
        </p:nvPicPr>
        <p:blipFill>
          <a:blip r:embed="rId2" cstate="print"/>
          <a:srcRect/>
          <a:stretch>
            <a:fillRect/>
          </a:stretch>
        </p:blipFill>
        <p:spPr bwMode="auto">
          <a:xfrm>
            <a:off x="2500298" y="857232"/>
            <a:ext cx="3786214" cy="2358995"/>
          </a:xfrm>
          <a:prstGeom prst="rect">
            <a:avLst/>
          </a:prstGeom>
          <a:noFill/>
          <a:ln w="9525">
            <a:noFill/>
            <a:miter lim="800000"/>
            <a:headEnd/>
            <a:tailEnd/>
          </a:ln>
          <a:effectLst/>
        </p:spPr>
      </p:pic>
      <p:pic>
        <p:nvPicPr>
          <p:cNvPr id="64515" name="Picture 3"/>
          <p:cNvPicPr>
            <a:picLocks noChangeAspect="1" noChangeArrowheads="1"/>
          </p:cNvPicPr>
          <p:nvPr/>
        </p:nvPicPr>
        <p:blipFill>
          <a:blip r:embed="rId3"/>
          <a:srcRect/>
          <a:stretch>
            <a:fillRect/>
          </a:stretch>
        </p:blipFill>
        <p:spPr bwMode="auto">
          <a:xfrm>
            <a:off x="1333519" y="3186519"/>
            <a:ext cx="6148389" cy="3671481"/>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5918" y="5721510"/>
            <a:ext cx="5314275"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开始构建你的主张价值</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pic>
        <p:nvPicPr>
          <p:cNvPr id="5" name="Picture 2" descr="C:\Users\DELL790\Dropbox\实验室\商业模式创新\7917283110_94305e00b5_h.jpg"/>
          <p:cNvPicPr>
            <a:picLocks noChangeAspect="1" noChangeArrowheads="1"/>
          </p:cNvPicPr>
          <p:nvPr/>
        </p:nvPicPr>
        <p:blipFill>
          <a:blip r:embed="rId2"/>
          <a:srcRect/>
          <a:stretch>
            <a:fillRect/>
          </a:stretch>
        </p:blipFill>
        <p:spPr bwMode="auto">
          <a:xfrm>
            <a:off x="1285852" y="71414"/>
            <a:ext cx="6715172" cy="5540016"/>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5918" y="357166"/>
            <a:ext cx="5314275"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如何表达你的主张价值</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sp>
        <p:nvSpPr>
          <p:cNvPr id="5" name="矩形 4"/>
          <p:cNvSpPr/>
          <p:nvPr/>
        </p:nvSpPr>
        <p:spPr>
          <a:xfrm>
            <a:off x="528618" y="1595416"/>
            <a:ext cx="2749471"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产品（硬）</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sp>
        <p:nvSpPr>
          <p:cNvPr id="6" name="矩形 5"/>
          <p:cNvSpPr/>
          <p:nvPr/>
        </p:nvSpPr>
        <p:spPr>
          <a:xfrm>
            <a:off x="528618" y="3078304"/>
            <a:ext cx="2749471"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产品（软）</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sp>
        <p:nvSpPr>
          <p:cNvPr id="7" name="矩形 6"/>
          <p:cNvSpPr/>
          <p:nvPr/>
        </p:nvSpPr>
        <p:spPr>
          <a:xfrm>
            <a:off x="528618" y="4721378"/>
            <a:ext cx="1210588"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服务</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sp>
        <p:nvSpPr>
          <p:cNvPr id="8" name="矩形 7"/>
          <p:cNvSpPr/>
          <p:nvPr/>
        </p:nvSpPr>
        <p:spPr>
          <a:xfrm>
            <a:off x="600058" y="2457386"/>
            <a:ext cx="6123792" cy="400110"/>
          </a:xfrm>
          <a:prstGeom prst="rect">
            <a:avLst/>
          </a:prstGeom>
        </p:spPr>
        <p:txBody>
          <a:bodyPr wrap="none">
            <a:spAutoFit/>
          </a:bodyPr>
          <a:lstStyle/>
          <a:p>
            <a:r>
              <a:rPr lang="zh-CN" altLang="en-US" sz="2000" dirty="0" smtClean="0">
                <a:solidFill>
                  <a:schemeClr val="tx1">
                    <a:lumMod val="75000"/>
                    <a:lumOff val="25000"/>
                  </a:schemeClr>
                </a:solidFill>
                <a:latin typeface="微软雅黑" pitchFamily="34" charset="-122"/>
                <a:ea typeface="微软雅黑" pitchFamily="34" charset="-122"/>
              </a:rPr>
              <a:t>项目计划</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草图</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造型研究</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结构工程</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样机模型</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小批量</a:t>
            </a:r>
            <a:endParaRPr lang="zh-CN" altLang="en-US" sz="2000" dirty="0">
              <a:solidFill>
                <a:schemeClr val="tx1">
                  <a:lumMod val="75000"/>
                  <a:lumOff val="25000"/>
                </a:schemeClr>
              </a:solidFill>
              <a:latin typeface="微软雅黑" pitchFamily="34" charset="-122"/>
              <a:ea typeface="微软雅黑" pitchFamily="34" charset="-122"/>
            </a:endParaRPr>
          </a:p>
        </p:txBody>
      </p:sp>
      <p:sp>
        <p:nvSpPr>
          <p:cNvPr id="9" name="矩形 8"/>
          <p:cNvSpPr/>
          <p:nvPr/>
        </p:nvSpPr>
        <p:spPr>
          <a:xfrm>
            <a:off x="600058" y="4048061"/>
            <a:ext cx="7380547" cy="400110"/>
          </a:xfrm>
          <a:prstGeom prst="rect">
            <a:avLst/>
          </a:prstGeom>
        </p:spPr>
        <p:txBody>
          <a:bodyPr wrap="none">
            <a:spAutoFit/>
          </a:bodyPr>
          <a:lstStyle/>
          <a:p>
            <a:r>
              <a:rPr lang="zh-CN" altLang="en-US" sz="2000" dirty="0" smtClean="0">
                <a:solidFill>
                  <a:schemeClr val="tx1">
                    <a:lumMod val="75000"/>
                    <a:lumOff val="25000"/>
                  </a:schemeClr>
                </a:solidFill>
                <a:latin typeface="微软雅黑" pitchFamily="34" charset="-122"/>
                <a:ea typeface="微软雅黑" pitchFamily="34" charset="-122"/>
              </a:rPr>
              <a:t>项目计划</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信息框架</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交互原型</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视觉</a:t>
            </a:r>
            <a:r>
              <a:rPr lang="en-US" altLang="zh-CN" sz="2000" dirty="0" smtClean="0">
                <a:solidFill>
                  <a:schemeClr val="tx1">
                    <a:lumMod val="75000"/>
                    <a:lumOff val="25000"/>
                  </a:schemeClr>
                </a:solidFill>
                <a:latin typeface="微软雅黑" pitchFamily="34" charset="-122"/>
                <a:ea typeface="微软雅黑" pitchFamily="34" charset="-122"/>
              </a:rPr>
              <a:t>UI-</a:t>
            </a:r>
            <a:r>
              <a:rPr lang="zh-CN" altLang="en-US" sz="2000" dirty="0" smtClean="0">
                <a:solidFill>
                  <a:schemeClr val="tx1">
                    <a:lumMod val="75000"/>
                    <a:lumOff val="25000"/>
                  </a:schemeClr>
                </a:solidFill>
                <a:latin typeface="微软雅黑" pitchFamily="34" charset="-122"/>
                <a:ea typeface="微软雅黑" pitchFamily="34" charset="-122"/>
              </a:rPr>
              <a:t>前端</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后台</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上线运营</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a:solidFill>
                  <a:schemeClr val="tx1">
                    <a:lumMod val="75000"/>
                    <a:lumOff val="25000"/>
                  </a:schemeClr>
                </a:solidFill>
                <a:latin typeface="微软雅黑" pitchFamily="34" charset="-122"/>
                <a:ea typeface="微软雅黑" pitchFamily="34" charset="-122"/>
              </a:rPr>
              <a:t>迭代</a:t>
            </a:r>
          </a:p>
        </p:txBody>
      </p:sp>
      <p:sp>
        <p:nvSpPr>
          <p:cNvPr id="10" name="矩形 9"/>
          <p:cNvSpPr/>
          <p:nvPr/>
        </p:nvSpPr>
        <p:spPr>
          <a:xfrm>
            <a:off x="600058" y="5705404"/>
            <a:ext cx="5977919" cy="400110"/>
          </a:xfrm>
          <a:prstGeom prst="rect">
            <a:avLst/>
          </a:prstGeom>
        </p:spPr>
        <p:txBody>
          <a:bodyPr wrap="none">
            <a:spAutoFit/>
          </a:bodyPr>
          <a:lstStyle/>
          <a:p>
            <a:r>
              <a:rPr lang="zh-CN" altLang="en-US" sz="2000" dirty="0" smtClean="0">
                <a:solidFill>
                  <a:schemeClr val="tx1">
                    <a:lumMod val="75000"/>
                    <a:lumOff val="25000"/>
                  </a:schemeClr>
                </a:solidFill>
                <a:latin typeface="微软雅黑" pitchFamily="34" charset="-122"/>
                <a:ea typeface="微软雅黑" pitchFamily="34" charset="-122"/>
              </a:rPr>
              <a:t>项目计划</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服务框架</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测试</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迭代</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服务流程指南</a:t>
            </a:r>
            <a:r>
              <a:rPr lang="en-US" altLang="zh-CN" sz="2000" dirty="0" smtClean="0">
                <a:solidFill>
                  <a:schemeClr val="tx1">
                    <a:lumMod val="75000"/>
                    <a:lumOff val="25000"/>
                  </a:schemeClr>
                </a:solidFill>
                <a:latin typeface="微软雅黑" pitchFamily="34" charset="-122"/>
                <a:ea typeface="微软雅黑" pitchFamily="34" charset="-122"/>
              </a:rPr>
              <a:t>-</a:t>
            </a:r>
            <a:r>
              <a:rPr lang="zh-CN" altLang="en-US" sz="2000" dirty="0">
                <a:solidFill>
                  <a:schemeClr val="tx1">
                    <a:lumMod val="75000"/>
                    <a:lumOff val="25000"/>
                  </a:schemeClr>
                </a:solidFill>
                <a:latin typeface="微软雅黑" pitchFamily="34" charset="-122"/>
                <a:ea typeface="微软雅黑" pitchFamily="34" charset="-122"/>
              </a:rPr>
              <a:t>迭代</a:t>
            </a:r>
          </a:p>
        </p:txBody>
      </p:sp>
      <p:sp>
        <p:nvSpPr>
          <p:cNvPr id="11" name="矩形 10"/>
          <p:cNvSpPr/>
          <p:nvPr/>
        </p:nvSpPr>
        <p:spPr>
          <a:xfrm>
            <a:off x="3969009" y="1114368"/>
            <a:ext cx="5032147" cy="369332"/>
          </a:xfrm>
          <a:prstGeom prst="rect">
            <a:avLst/>
          </a:prstGeom>
        </p:spPr>
        <p:txBody>
          <a:bodyPr wrap="none">
            <a:spAutoFit/>
          </a:bodyPr>
          <a:lstStyle/>
          <a:p>
            <a:r>
              <a:rPr lang="zh-CN" altLang="en-US" dirty="0" smtClean="0">
                <a:solidFill>
                  <a:schemeClr val="tx1">
                    <a:lumMod val="75000"/>
                    <a:lumOff val="25000"/>
                  </a:schemeClr>
                </a:solidFill>
                <a:latin typeface="微软雅黑" pitchFamily="34" charset="-122"/>
                <a:ea typeface="微软雅黑" pitchFamily="34" charset="-122"/>
              </a:rPr>
              <a:t>课程内容：产品系统设计、用户体验、服务设计</a:t>
            </a:r>
            <a:endParaRPr lang="zh-CN" altLang="en-US" dirty="0">
              <a:solidFill>
                <a:schemeClr val="tx1">
                  <a:lumMod val="75000"/>
                  <a:lumOff val="25000"/>
                </a:schemeClr>
              </a:solidFill>
              <a:latin typeface="微软雅黑" pitchFamily="34" charset="-122"/>
              <a:ea typeface="微软雅黑"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533925"/>
            <a:ext cx="3775393" cy="1323439"/>
          </a:xfrm>
          <a:prstGeom prst="rect">
            <a:avLst/>
          </a:prstGeom>
        </p:spPr>
        <p:txBody>
          <a:bodyPr wrap="none">
            <a:spAutoFit/>
          </a:bodyPr>
          <a:lstStyle/>
          <a:p>
            <a:r>
              <a:rPr lang="zh-CN" altLang="en-US" sz="4000" dirty="0">
                <a:solidFill>
                  <a:schemeClr val="tx1">
                    <a:lumMod val="75000"/>
                    <a:lumOff val="25000"/>
                  </a:schemeClr>
                </a:solidFill>
                <a:latin typeface="方正兰亭粗黑简体" pitchFamily="2" charset="-122"/>
                <a:ea typeface="方正兰亭粗黑简体" pitchFamily="2" charset="-122"/>
              </a:rPr>
              <a:t>互联网</a:t>
            </a:r>
            <a:r>
              <a:rPr lang="zh-CN" altLang="en-US" sz="4000" dirty="0" smtClean="0">
                <a:solidFill>
                  <a:schemeClr val="tx1">
                    <a:lumMod val="75000"/>
                    <a:lumOff val="25000"/>
                  </a:schemeClr>
                </a:solidFill>
                <a:latin typeface="方正兰亭粗黑简体" pitchFamily="2" charset="-122"/>
                <a:ea typeface="方正兰亭粗黑简体" pitchFamily="2" charset="-122"/>
              </a:rPr>
              <a:t>产品规划</a:t>
            </a:r>
            <a:endParaRPr lang="en-US" altLang="zh-CN" sz="4000" dirty="0" smtClean="0">
              <a:solidFill>
                <a:schemeClr val="tx1">
                  <a:lumMod val="75000"/>
                  <a:lumOff val="25000"/>
                </a:schemeClr>
              </a:solidFill>
              <a:latin typeface="方正兰亭粗黑简体" pitchFamily="2" charset="-122"/>
              <a:ea typeface="方正兰亭粗黑简体" pitchFamily="2" charset="-122"/>
            </a:endParaRPr>
          </a:p>
          <a:p>
            <a:r>
              <a:rPr lang="en-US" altLang="zh-CN" sz="4000" dirty="0" smtClean="0">
                <a:solidFill>
                  <a:schemeClr val="tx1">
                    <a:lumMod val="75000"/>
                    <a:lumOff val="25000"/>
                  </a:schemeClr>
                </a:solidFill>
                <a:latin typeface="方正兰亭粗黑简体" pitchFamily="2" charset="-122"/>
                <a:ea typeface="方正兰亭粗黑简体" pitchFamily="2" charset="-122"/>
              </a:rPr>
              <a:t>PC+</a:t>
            </a:r>
            <a:r>
              <a:rPr lang="zh-CN" altLang="en-US" sz="4000" dirty="0" smtClean="0">
                <a:solidFill>
                  <a:schemeClr val="tx1">
                    <a:lumMod val="75000"/>
                    <a:lumOff val="25000"/>
                  </a:schemeClr>
                </a:solidFill>
                <a:latin typeface="方正兰亭粗黑简体" pitchFamily="2" charset="-122"/>
                <a:ea typeface="方正兰亭粗黑简体" pitchFamily="2" charset="-122"/>
              </a:rPr>
              <a:t>移动</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sp>
        <p:nvSpPr>
          <p:cNvPr id="5" name="矩形 4"/>
          <p:cNvSpPr/>
          <p:nvPr/>
        </p:nvSpPr>
        <p:spPr>
          <a:xfrm>
            <a:off x="285720" y="2285992"/>
            <a:ext cx="8738290" cy="523220"/>
          </a:xfrm>
          <a:prstGeom prst="rect">
            <a:avLst/>
          </a:prstGeom>
        </p:spPr>
        <p:txBody>
          <a:bodyPr wrap="none">
            <a:spAutoFit/>
          </a:bodyPr>
          <a:lstStyle/>
          <a:p>
            <a:r>
              <a:rPr lang="zh-CN" altLang="en-US" sz="2800" dirty="0" smtClean="0">
                <a:solidFill>
                  <a:schemeClr val="tx1">
                    <a:lumMod val="75000"/>
                    <a:lumOff val="25000"/>
                  </a:schemeClr>
                </a:solidFill>
                <a:latin typeface="微软雅黑" pitchFamily="34" charset="-122"/>
                <a:ea typeface="微软雅黑" pitchFamily="34" charset="-122"/>
              </a:rPr>
              <a:t>信息框架</a:t>
            </a:r>
            <a:r>
              <a:rPr lang="en-US" altLang="zh-CN" sz="2800" dirty="0" smtClean="0">
                <a:solidFill>
                  <a:schemeClr val="tx1">
                    <a:lumMod val="75000"/>
                    <a:lumOff val="25000"/>
                  </a:schemeClr>
                </a:solidFill>
                <a:latin typeface="微软雅黑" pitchFamily="34" charset="-122"/>
                <a:ea typeface="微软雅黑" pitchFamily="34" charset="-122"/>
              </a:rPr>
              <a:t>-</a:t>
            </a:r>
            <a:r>
              <a:rPr lang="zh-CN" altLang="en-US" sz="2800" dirty="0" smtClean="0">
                <a:solidFill>
                  <a:schemeClr val="tx1">
                    <a:lumMod val="75000"/>
                    <a:lumOff val="25000"/>
                  </a:schemeClr>
                </a:solidFill>
                <a:latin typeface="微软雅黑" pitchFamily="34" charset="-122"/>
                <a:ea typeface="微软雅黑" pitchFamily="34" charset="-122"/>
              </a:rPr>
              <a:t>交互原型</a:t>
            </a:r>
            <a:r>
              <a:rPr lang="en-US" altLang="zh-CN" sz="2800" dirty="0" smtClean="0">
                <a:solidFill>
                  <a:schemeClr val="tx1">
                    <a:lumMod val="75000"/>
                    <a:lumOff val="25000"/>
                  </a:schemeClr>
                </a:solidFill>
                <a:latin typeface="微软雅黑" pitchFamily="34" charset="-122"/>
                <a:ea typeface="微软雅黑" pitchFamily="34" charset="-122"/>
              </a:rPr>
              <a:t>-</a:t>
            </a:r>
            <a:r>
              <a:rPr lang="zh-CN" altLang="en-US" sz="2800" dirty="0" smtClean="0">
                <a:solidFill>
                  <a:schemeClr val="tx1">
                    <a:lumMod val="75000"/>
                    <a:lumOff val="25000"/>
                  </a:schemeClr>
                </a:solidFill>
                <a:latin typeface="微软雅黑" pitchFamily="34" charset="-122"/>
                <a:ea typeface="微软雅黑" pitchFamily="34" charset="-122"/>
              </a:rPr>
              <a:t>视觉</a:t>
            </a:r>
            <a:r>
              <a:rPr lang="en-US" altLang="zh-CN" sz="2800" dirty="0" smtClean="0">
                <a:solidFill>
                  <a:schemeClr val="tx1">
                    <a:lumMod val="75000"/>
                    <a:lumOff val="25000"/>
                  </a:schemeClr>
                </a:solidFill>
                <a:latin typeface="微软雅黑" pitchFamily="34" charset="-122"/>
                <a:ea typeface="微软雅黑" pitchFamily="34" charset="-122"/>
              </a:rPr>
              <a:t>UI-</a:t>
            </a:r>
            <a:r>
              <a:rPr lang="zh-CN" altLang="en-US" sz="2800" dirty="0" smtClean="0">
                <a:solidFill>
                  <a:schemeClr val="tx1">
                    <a:lumMod val="75000"/>
                    <a:lumOff val="25000"/>
                  </a:schemeClr>
                </a:solidFill>
                <a:latin typeface="微软雅黑" pitchFamily="34" charset="-122"/>
                <a:ea typeface="微软雅黑" pitchFamily="34" charset="-122"/>
              </a:rPr>
              <a:t>前端</a:t>
            </a:r>
            <a:r>
              <a:rPr lang="en-US" altLang="zh-CN" sz="2800" dirty="0" smtClean="0">
                <a:solidFill>
                  <a:schemeClr val="tx1">
                    <a:lumMod val="75000"/>
                    <a:lumOff val="25000"/>
                  </a:schemeClr>
                </a:solidFill>
                <a:latin typeface="微软雅黑" pitchFamily="34" charset="-122"/>
                <a:ea typeface="微软雅黑" pitchFamily="34" charset="-122"/>
              </a:rPr>
              <a:t>+</a:t>
            </a:r>
            <a:r>
              <a:rPr lang="zh-CN" altLang="en-US" sz="2800" dirty="0" smtClean="0">
                <a:solidFill>
                  <a:schemeClr val="tx1">
                    <a:lumMod val="75000"/>
                    <a:lumOff val="25000"/>
                  </a:schemeClr>
                </a:solidFill>
                <a:latin typeface="微软雅黑" pitchFamily="34" charset="-122"/>
                <a:ea typeface="微软雅黑" pitchFamily="34" charset="-122"/>
              </a:rPr>
              <a:t>展示视频</a:t>
            </a:r>
            <a:r>
              <a:rPr lang="en-US" altLang="zh-CN" sz="2800" dirty="0" smtClean="0">
                <a:solidFill>
                  <a:schemeClr val="tx1">
                    <a:lumMod val="75000"/>
                    <a:lumOff val="25000"/>
                  </a:schemeClr>
                </a:solidFill>
                <a:latin typeface="微软雅黑" pitchFamily="34" charset="-122"/>
                <a:ea typeface="微软雅黑" pitchFamily="34" charset="-122"/>
              </a:rPr>
              <a:t>+</a:t>
            </a:r>
            <a:r>
              <a:rPr lang="zh-CN" altLang="en-US" sz="2800" dirty="0" smtClean="0">
                <a:solidFill>
                  <a:schemeClr val="tx1">
                    <a:lumMod val="75000"/>
                    <a:lumOff val="25000"/>
                  </a:schemeClr>
                </a:solidFill>
                <a:latin typeface="微软雅黑" pitchFamily="34" charset="-122"/>
                <a:ea typeface="微软雅黑" pitchFamily="34" charset="-122"/>
              </a:rPr>
              <a:t>设计报告</a:t>
            </a:r>
            <a:endParaRPr lang="zh-CN" altLang="en-US" sz="2800" dirty="0">
              <a:solidFill>
                <a:schemeClr val="tx1">
                  <a:lumMod val="75000"/>
                  <a:lumOff val="25000"/>
                </a:schemeClr>
              </a:solidFill>
              <a:latin typeface="微软雅黑" pitchFamily="34" charset="-122"/>
              <a:ea typeface="微软雅黑"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J:\商业模式创新\用户体验课程作业\用户体验&amp;设计测试\INDEX\ECOECO APP 过程图\草图.jpg"/>
          <p:cNvPicPr>
            <a:picLocks noChangeAspect="1" noChangeArrowheads="1"/>
          </p:cNvPicPr>
          <p:nvPr/>
        </p:nvPicPr>
        <p:blipFill>
          <a:blip r:embed="rId2" cstate="email"/>
          <a:srcRect/>
          <a:stretch>
            <a:fillRect/>
          </a:stretch>
        </p:blipFill>
        <p:spPr bwMode="auto">
          <a:xfrm>
            <a:off x="-457200" y="-457200"/>
            <a:ext cx="10058400" cy="7772400"/>
          </a:xfrm>
          <a:prstGeom prst="rect">
            <a:avLst/>
          </a:prstGeom>
          <a:noFill/>
        </p:spPr>
      </p:pic>
      <p:sp>
        <p:nvSpPr>
          <p:cNvPr id="4" name="矩形 3"/>
          <p:cNvSpPr/>
          <p:nvPr/>
        </p:nvSpPr>
        <p:spPr>
          <a:xfrm>
            <a:off x="285720" y="142852"/>
            <a:ext cx="5827236"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产品的信息架构（草图）</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142852"/>
            <a:ext cx="3775393"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产品的信息架构</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pic>
        <p:nvPicPr>
          <p:cNvPr id="53250" name="Picture 2"/>
          <p:cNvPicPr>
            <a:picLocks noChangeAspect="1" noChangeArrowheads="1"/>
          </p:cNvPicPr>
          <p:nvPr/>
        </p:nvPicPr>
        <p:blipFill>
          <a:blip r:embed="rId2"/>
          <a:srcRect/>
          <a:stretch>
            <a:fillRect/>
          </a:stretch>
        </p:blipFill>
        <p:spPr bwMode="auto">
          <a:xfrm>
            <a:off x="1" y="1367567"/>
            <a:ext cx="8858280" cy="4909408"/>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0" y="0"/>
            <a:ext cx="9188550" cy="68580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214282" y="1643050"/>
            <a:ext cx="4772025" cy="3867150"/>
          </a:xfrm>
          <a:prstGeom prst="rect">
            <a:avLst/>
          </a:prstGeom>
          <a:noFill/>
          <a:ln w="9525">
            <a:noFill/>
            <a:miter lim="800000"/>
            <a:headEnd/>
            <a:tailEnd/>
          </a:ln>
          <a:effectLst/>
        </p:spPr>
      </p:pic>
      <p:sp>
        <p:nvSpPr>
          <p:cNvPr id="5" name="矩形 4"/>
          <p:cNvSpPr/>
          <p:nvPr/>
        </p:nvSpPr>
        <p:spPr>
          <a:xfrm>
            <a:off x="285720" y="142852"/>
            <a:ext cx="4054315"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静态页面</a:t>
            </a:r>
            <a:r>
              <a:rPr lang="en-US" altLang="zh-CN" sz="4000" dirty="0" smtClean="0">
                <a:solidFill>
                  <a:schemeClr val="tx1">
                    <a:lumMod val="75000"/>
                    <a:lumOff val="25000"/>
                  </a:schemeClr>
                </a:solidFill>
                <a:latin typeface="方正兰亭粗黑简体" pitchFamily="2" charset="-122"/>
                <a:ea typeface="方正兰亭粗黑简体" pitchFamily="2" charset="-122"/>
              </a:rPr>
              <a:t>(WEB)</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214313" y="1428736"/>
          <a:ext cx="8786874" cy="3545840"/>
        </p:xfrm>
        <a:graphic>
          <a:graphicData uri="http://schemas.openxmlformats.org/drawingml/2006/table">
            <a:tbl>
              <a:tblPr firstRow="1" bandRow="1">
                <a:tableStyleId>{7DF18680-E054-41AD-8BC1-D1AEF772440D}</a:tableStyleId>
              </a:tblPr>
              <a:tblGrid>
                <a:gridCol w="901218"/>
                <a:gridCol w="1051421"/>
                <a:gridCol w="2553451"/>
                <a:gridCol w="1051421"/>
                <a:gridCol w="3229363"/>
              </a:tblGrid>
              <a:tr h="370840">
                <a:tc>
                  <a:txBody>
                    <a:bodyPr/>
                    <a:lstStyle/>
                    <a:p>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周二</a:t>
                      </a:r>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周五</a:t>
                      </a:r>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endParaRPr lang="zh-CN" altLang="en-US" sz="1600" dirty="0">
                        <a:solidFill>
                          <a:schemeClr val="tx1">
                            <a:lumMod val="65000"/>
                            <a:lumOff val="35000"/>
                          </a:schemeClr>
                        </a:solidFill>
                        <a:latin typeface="微软雅黑" pitchFamily="34" charset="-122"/>
                        <a:ea typeface="微软雅黑" pitchFamily="34"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bg1">
                              <a:lumMod val="75000"/>
                            </a:schemeClr>
                          </a:solidFill>
                          <a:latin typeface="微软雅黑" pitchFamily="34" charset="-122"/>
                          <a:ea typeface="微软雅黑" pitchFamily="34" charset="-122"/>
                        </a:rPr>
                        <a:t>第一周</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7</a:t>
                      </a:r>
                      <a:r>
                        <a:rPr lang="zh-CN" altLang="en-US" sz="1600" dirty="0" smtClean="0">
                          <a:solidFill>
                            <a:schemeClr val="bg1">
                              <a:lumMod val="75000"/>
                            </a:schemeClr>
                          </a:solidFill>
                          <a:latin typeface="微软雅黑" pitchFamily="34" charset="-122"/>
                          <a:ea typeface="微软雅黑" pitchFamily="34" charset="-122"/>
                        </a:rPr>
                        <a:t>日</a:t>
                      </a:r>
                      <a:endParaRPr lang="zh-CN" altLang="en-US" sz="1600" dirty="0">
                        <a:solidFill>
                          <a:schemeClr val="bg1">
                            <a:lumMod val="75000"/>
                          </a:schemeClr>
                        </a:solidFill>
                        <a:latin typeface="微软雅黑" pitchFamily="34" charset="-122"/>
                        <a:ea typeface="微软雅黑" pitchFamily="34" charset="-122"/>
                      </a:endParaRPr>
                    </a:p>
                  </a:txBody>
                  <a:tcPr/>
                </a:tc>
                <a:tc>
                  <a:txBody>
                    <a:bodyPr/>
                    <a:lstStyle/>
                    <a:p>
                      <a:r>
                        <a:rPr lang="zh-CN" altLang="en-US" sz="1400" dirty="0" smtClean="0">
                          <a:solidFill>
                            <a:schemeClr val="bg1">
                              <a:lumMod val="75000"/>
                            </a:schemeClr>
                          </a:solidFill>
                          <a:latin typeface="微软雅黑" pitchFamily="34" charset="-122"/>
                          <a:ea typeface="微软雅黑" pitchFamily="34" charset="-122"/>
                        </a:rPr>
                        <a:t>商业模式创新（工具、方法）</a:t>
                      </a:r>
                    </a:p>
                  </a:txBody>
                  <a:tcPr/>
                </a:tc>
                <a:tc>
                  <a:txBody>
                    <a:bodyPr/>
                    <a:lstStyle/>
                    <a:p>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10</a:t>
                      </a:r>
                      <a:r>
                        <a:rPr lang="zh-CN" altLang="en-US" sz="1600" dirty="0" smtClean="0">
                          <a:solidFill>
                            <a:schemeClr val="bg1">
                              <a:lumMod val="75000"/>
                            </a:schemeClr>
                          </a:solidFill>
                          <a:latin typeface="微软雅黑" pitchFamily="34" charset="-122"/>
                          <a:ea typeface="微软雅黑" pitchFamily="34" charset="-122"/>
                        </a:rPr>
                        <a:t>日</a:t>
                      </a:r>
                      <a:endParaRPr lang="zh-CN" altLang="en-US" sz="1600" dirty="0">
                        <a:solidFill>
                          <a:schemeClr val="bg1">
                            <a:lumMod val="75000"/>
                          </a:schemeClr>
                        </a:solidFill>
                        <a:latin typeface="微软雅黑" pitchFamily="34" charset="-122"/>
                        <a:ea typeface="微软雅黑" pitchFamily="34" charset="-122"/>
                      </a:endParaRPr>
                    </a:p>
                  </a:txBody>
                  <a:tcPr/>
                </a:tc>
                <a:tc>
                  <a:txBody>
                    <a:bodyPr/>
                    <a:lstStyle/>
                    <a:p>
                      <a:r>
                        <a:rPr lang="zh-CN" altLang="en-US" sz="1400" kern="1200" dirty="0" smtClean="0">
                          <a:solidFill>
                            <a:schemeClr val="bg1">
                              <a:lumMod val="75000"/>
                            </a:schemeClr>
                          </a:solidFill>
                          <a:latin typeface="微软雅黑" pitchFamily="34" charset="-122"/>
                          <a:ea typeface="微软雅黑" pitchFamily="34" charset="-122"/>
                          <a:cs typeface="+mn-cs"/>
                        </a:rPr>
                        <a:t>图解商业模式</a:t>
                      </a:r>
                      <a:endParaRPr lang="en-US" altLang="zh-CN" sz="1400" kern="1200" dirty="0" smtClean="0">
                        <a:solidFill>
                          <a:schemeClr val="bg1">
                            <a:lumMod val="75000"/>
                          </a:schemeClr>
                        </a:solidFill>
                        <a:latin typeface="微软雅黑" pitchFamily="34" charset="-122"/>
                        <a:ea typeface="微软雅黑" pitchFamily="34" charset="-122"/>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bg1">
                              <a:lumMod val="75000"/>
                            </a:schemeClr>
                          </a:solidFill>
                          <a:latin typeface="微软雅黑" pitchFamily="34" charset="-122"/>
                          <a:ea typeface="微软雅黑" pitchFamily="34" charset="-122"/>
                        </a:rPr>
                        <a:t>第二周</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14</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bg1">
                              <a:lumMod val="75000"/>
                            </a:schemeClr>
                          </a:solidFill>
                          <a:latin typeface="微软雅黑" pitchFamily="34" charset="-122"/>
                          <a:ea typeface="微软雅黑" pitchFamily="34" charset="-122"/>
                          <a:cs typeface="+mn-cs"/>
                        </a:rPr>
                        <a:t>作业一汇报</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17</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bg1">
                              <a:lumMod val="75000"/>
                            </a:schemeClr>
                          </a:solidFill>
                          <a:latin typeface="微软雅黑" pitchFamily="34" charset="-122"/>
                          <a:ea typeface="微软雅黑" pitchFamily="34" charset="-122"/>
                        </a:rPr>
                        <a:t>源创新（创新分析）</a:t>
                      </a:r>
                      <a:endParaRPr lang="en-US" altLang="zh-CN" sz="1400" dirty="0" smtClean="0">
                        <a:solidFill>
                          <a:schemeClr val="bg1">
                            <a:lumMod val="75000"/>
                          </a:schemeClr>
                        </a:solidFill>
                        <a:latin typeface="微软雅黑" pitchFamily="34" charset="-122"/>
                        <a:ea typeface="微软雅黑" pitchFamily="34"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bg1">
                              <a:lumMod val="75000"/>
                            </a:schemeClr>
                          </a:solidFill>
                          <a:latin typeface="微软雅黑" pitchFamily="34" charset="-122"/>
                          <a:ea typeface="微软雅黑" pitchFamily="34" charset="-122"/>
                        </a:rPr>
                        <a:t>第三周</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21</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bg1">
                              <a:lumMod val="75000"/>
                            </a:schemeClr>
                          </a:solidFill>
                          <a:latin typeface="微软雅黑" pitchFamily="34" charset="-122"/>
                          <a:ea typeface="微软雅黑" pitchFamily="34" charset="-122"/>
                          <a:cs typeface="+mn-cs"/>
                        </a:rPr>
                        <a:t>作业二汇报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24</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bg1">
                              <a:lumMod val="75000"/>
                            </a:schemeClr>
                          </a:solidFill>
                          <a:latin typeface="微软雅黑" pitchFamily="34" charset="-122"/>
                          <a:ea typeface="微软雅黑" pitchFamily="34" charset="-122"/>
                          <a:cs typeface="+mn-cs"/>
                        </a:rPr>
                        <a:t>互联网、电子商务、制造、设计</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bg1">
                              <a:lumMod val="75000"/>
                            </a:schemeClr>
                          </a:solidFill>
                          <a:latin typeface="微软雅黑" pitchFamily="34" charset="-122"/>
                          <a:ea typeface="微软雅黑" pitchFamily="34" charset="-122"/>
                        </a:rPr>
                        <a:t>第四周</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28</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r>
                        <a:rPr lang="zh-CN" altLang="en-US" sz="1600" dirty="0" smtClean="0">
                          <a:solidFill>
                            <a:schemeClr val="bg1">
                              <a:lumMod val="75000"/>
                            </a:schemeClr>
                          </a:solidFill>
                          <a:latin typeface="微软雅黑" pitchFamily="34" charset="-122"/>
                          <a:ea typeface="微软雅黑" pitchFamily="34" charset="-122"/>
                        </a:rPr>
                        <a:t>作业时间</a:t>
                      </a:r>
                      <a:endParaRPr lang="zh-CN" altLang="en-US" sz="1600" dirty="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31</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bg1">
                              <a:lumMod val="75000"/>
                            </a:schemeClr>
                          </a:solidFill>
                          <a:latin typeface="微软雅黑" pitchFamily="34" charset="-122"/>
                          <a:ea typeface="微软雅黑" pitchFamily="34" charset="-122"/>
                          <a:cs typeface="+mn-cs"/>
                        </a:rPr>
                        <a:t>作业三汇报</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bg1">
                              <a:lumMod val="75000"/>
                            </a:schemeClr>
                          </a:solidFill>
                          <a:latin typeface="微软雅黑" pitchFamily="34" charset="-122"/>
                          <a:ea typeface="微软雅黑" pitchFamily="34" charset="-122"/>
                        </a:rPr>
                        <a:t>第五周</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6</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4</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r>
                        <a:rPr lang="zh-CN" altLang="en-US" sz="1600" dirty="0" smtClean="0">
                          <a:solidFill>
                            <a:schemeClr val="bg1">
                              <a:lumMod val="75000"/>
                            </a:schemeClr>
                          </a:solidFill>
                          <a:latin typeface="微软雅黑" pitchFamily="34" charset="-122"/>
                          <a:ea typeface="微软雅黑" pitchFamily="34" charset="-122"/>
                        </a:rPr>
                        <a:t>社交设计</a:t>
                      </a:r>
                      <a:r>
                        <a:rPr lang="en-US" altLang="zh-CN" sz="1600" dirty="0" smtClean="0">
                          <a:solidFill>
                            <a:schemeClr val="bg1">
                              <a:lumMod val="75000"/>
                            </a:schemeClr>
                          </a:solidFill>
                          <a:latin typeface="微软雅黑" pitchFamily="34" charset="-122"/>
                          <a:ea typeface="微软雅黑" pitchFamily="34" charset="-122"/>
                        </a:rPr>
                        <a:t>+</a:t>
                      </a:r>
                      <a:r>
                        <a:rPr lang="zh-CN" altLang="en-US" sz="1600" dirty="0" smtClean="0">
                          <a:solidFill>
                            <a:schemeClr val="bg1">
                              <a:lumMod val="75000"/>
                            </a:schemeClr>
                          </a:solidFill>
                          <a:latin typeface="微软雅黑" pitchFamily="34" charset="-122"/>
                          <a:ea typeface="微软雅黑" pitchFamily="34" charset="-122"/>
                        </a:rPr>
                        <a:t>作业指导</a:t>
                      </a:r>
                      <a:endParaRPr lang="zh-CN" altLang="en-US" sz="1600" dirty="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7</a:t>
                      </a:r>
                      <a:r>
                        <a:rPr lang="zh-CN" altLang="en-US" sz="1600" dirty="0" smtClean="0">
                          <a:latin typeface="微软雅黑" pitchFamily="34" charset="-122"/>
                          <a:ea typeface="微软雅黑" pitchFamily="34" charset="-122"/>
                        </a:rPr>
                        <a:t>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tx1">
                              <a:lumMod val="65000"/>
                              <a:lumOff val="35000"/>
                            </a:schemeClr>
                          </a:solidFill>
                          <a:latin typeface="微软雅黑" pitchFamily="34" charset="-122"/>
                          <a:ea typeface="微软雅黑" pitchFamily="34" charset="-122"/>
                          <a:cs typeface="+mn-cs"/>
                        </a:rPr>
                        <a:t>设计研究与设计表达</a:t>
                      </a:r>
                      <a:r>
                        <a:rPr lang="en-US" altLang="zh-CN" sz="1400" kern="1200" dirty="0" smtClean="0">
                          <a:solidFill>
                            <a:schemeClr val="tx1">
                              <a:lumMod val="65000"/>
                              <a:lumOff val="35000"/>
                            </a:schemeClr>
                          </a:solidFill>
                          <a:latin typeface="微软雅黑" pitchFamily="34" charset="-122"/>
                          <a:ea typeface="微软雅黑" pitchFamily="34" charset="-122"/>
                          <a:cs typeface="+mn-cs"/>
                        </a:rPr>
                        <a:t>,</a:t>
                      </a:r>
                      <a:r>
                        <a:rPr lang="zh-CN" altLang="en-US" sz="1400" kern="1200" dirty="0" smtClean="0">
                          <a:solidFill>
                            <a:schemeClr val="tx1">
                              <a:lumMod val="65000"/>
                              <a:lumOff val="35000"/>
                            </a:schemeClr>
                          </a:solidFill>
                          <a:latin typeface="微软雅黑" pitchFamily="34" charset="-122"/>
                          <a:ea typeface="微软雅黑" pitchFamily="34" charset="-122"/>
                          <a:cs typeface="+mn-cs"/>
                        </a:rPr>
                        <a:t>作业说明</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第六周</a:t>
                      </a:r>
                      <a:endParaRPr lang="en-US" altLang="zh-CN"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9</a:t>
                      </a:r>
                      <a:r>
                        <a:rPr lang="zh-CN" altLang="en-US" sz="1600" dirty="0" smtClean="0">
                          <a:latin typeface="微软雅黑" pitchFamily="34" charset="-122"/>
                          <a:ea typeface="微软雅黑" pitchFamily="34" charset="-122"/>
                        </a:rPr>
                        <a:t>日补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600" dirty="0" smtClean="0">
                          <a:solidFill>
                            <a:schemeClr val="tx1">
                              <a:lumMod val="65000"/>
                              <a:lumOff val="35000"/>
                            </a:schemeClr>
                          </a:solidFill>
                          <a:latin typeface="微软雅黑" pitchFamily="34" charset="-122"/>
                          <a:ea typeface="微软雅黑" pitchFamily="34" charset="-122"/>
                        </a:rPr>
                        <a:t>作业时间（确定价值主张和画布）</a:t>
                      </a:r>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14</a:t>
                      </a:r>
                      <a:r>
                        <a:rPr lang="zh-CN" altLang="en-US" sz="1600" dirty="0" smtClean="0">
                          <a:latin typeface="微软雅黑" pitchFamily="34" charset="-122"/>
                          <a:ea typeface="微软雅黑" pitchFamily="34" charset="-122"/>
                        </a:rPr>
                        <a:t>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600" dirty="0" smtClean="0">
                          <a:solidFill>
                            <a:schemeClr val="tx1">
                              <a:lumMod val="65000"/>
                              <a:lumOff val="35000"/>
                            </a:schemeClr>
                          </a:solidFill>
                          <a:latin typeface="微软雅黑" pitchFamily="34" charset="-122"/>
                          <a:ea typeface="微软雅黑" pitchFamily="34" charset="-122"/>
                        </a:rPr>
                        <a:t>作业时间（制作原型）</a:t>
                      </a:r>
                      <a:endParaRPr lang="zh-CN" altLang="en-US" sz="1600" dirty="0">
                        <a:solidFill>
                          <a:schemeClr val="tx1">
                            <a:lumMod val="65000"/>
                            <a:lumOff val="35000"/>
                          </a:schemeClr>
                        </a:solidFill>
                        <a:latin typeface="微软雅黑" pitchFamily="34" charset="-122"/>
                        <a:ea typeface="微软雅黑" pitchFamily="34"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第七周</a:t>
                      </a:r>
                      <a:endParaRPr lang="en-US" altLang="zh-CN"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18</a:t>
                      </a:r>
                      <a:r>
                        <a:rPr lang="zh-CN" altLang="en-US" sz="1600" dirty="0" smtClean="0">
                          <a:latin typeface="微软雅黑" pitchFamily="34" charset="-122"/>
                          <a:ea typeface="微软雅黑" pitchFamily="34" charset="-122"/>
                        </a:rPr>
                        <a:t>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600" dirty="0" smtClean="0">
                          <a:solidFill>
                            <a:schemeClr val="tx1">
                              <a:lumMod val="65000"/>
                              <a:lumOff val="35000"/>
                            </a:schemeClr>
                          </a:solidFill>
                          <a:latin typeface="微软雅黑" pitchFamily="34" charset="-122"/>
                          <a:ea typeface="微软雅黑" pitchFamily="34" charset="-122"/>
                        </a:rPr>
                        <a:t>分组检查（</a:t>
                      </a:r>
                      <a:r>
                        <a:rPr lang="en-US" altLang="zh-CN" sz="1600" dirty="0" smtClean="0">
                          <a:solidFill>
                            <a:schemeClr val="tx1">
                              <a:lumMod val="65000"/>
                              <a:lumOff val="35000"/>
                            </a:schemeClr>
                          </a:solidFill>
                          <a:latin typeface="微软雅黑" pitchFamily="34" charset="-122"/>
                          <a:ea typeface="微软雅黑" pitchFamily="34" charset="-122"/>
                        </a:rPr>
                        <a:t>10%</a:t>
                      </a:r>
                      <a:r>
                        <a:rPr lang="zh-CN" altLang="en-US" sz="1600" dirty="0" smtClean="0">
                          <a:solidFill>
                            <a:schemeClr val="tx1">
                              <a:lumMod val="65000"/>
                              <a:lumOff val="35000"/>
                            </a:schemeClr>
                          </a:solidFill>
                          <a:latin typeface="微软雅黑" pitchFamily="34" charset="-122"/>
                          <a:ea typeface="微软雅黑" pitchFamily="34" charset="-122"/>
                        </a:rPr>
                        <a:t>）</a:t>
                      </a:r>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21</a:t>
                      </a:r>
                      <a:r>
                        <a:rPr lang="zh-CN" altLang="en-US" sz="1600" dirty="0" smtClean="0">
                          <a:latin typeface="微软雅黑" pitchFamily="34" charset="-122"/>
                          <a:ea typeface="微软雅黑" pitchFamily="34" charset="-122"/>
                        </a:rPr>
                        <a:t>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400" kern="1200" dirty="0" smtClean="0">
                          <a:solidFill>
                            <a:schemeClr val="tx1">
                              <a:lumMod val="65000"/>
                              <a:lumOff val="35000"/>
                            </a:schemeClr>
                          </a:solidFill>
                          <a:latin typeface="微软雅黑" pitchFamily="34" charset="-122"/>
                          <a:ea typeface="微软雅黑" pitchFamily="34" charset="-122"/>
                          <a:cs typeface="+mn-cs"/>
                        </a:rPr>
                        <a:t>作业时间（制作视频、设计报告）</a:t>
                      </a:r>
                      <a:endParaRPr lang="zh-CN" altLang="en-US" sz="1400" kern="1200" dirty="0">
                        <a:solidFill>
                          <a:schemeClr val="tx1">
                            <a:lumMod val="65000"/>
                            <a:lumOff val="35000"/>
                          </a:schemeClr>
                        </a:solidFill>
                        <a:latin typeface="微软雅黑" pitchFamily="34" charset="-122"/>
                        <a:ea typeface="微软雅黑" pitchFamily="34" charset="-122"/>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第八周</a:t>
                      </a:r>
                      <a:endParaRPr lang="en-US" altLang="zh-CN"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25</a:t>
                      </a:r>
                      <a:r>
                        <a:rPr lang="zh-CN" altLang="en-US" sz="1600" dirty="0" smtClean="0">
                          <a:latin typeface="微软雅黑" pitchFamily="34" charset="-122"/>
                          <a:ea typeface="微软雅黑" pitchFamily="34" charset="-122"/>
                        </a:rPr>
                        <a:t>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400" kern="1200" dirty="0" smtClean="0">
                          <a:solidFill>
                            <a:schemeClr val="tx1">
                              <a:lumMod val="65000"/>
                              <a:lumOff val="35000"/>
                            </a:schemeClr>
                          </a:solidFill>
                          <a:latin typeface="微软雅黑" pitchFamily="34" charset="-122"/>
                          <a:ea typeface="微软雅黑" pitchFamily="34" charset="-122"/>
                          <a:cs typeface="+mn-cs"/>
                        </a:rPr>
                        <a:t>展示汇报（</a:t>
                      </a:r>
                      <a:r>
                        <a:rPr lang="en-US" altLang="zh-CN" sz="1400" kern="1200" dirty="0" smtClean="0">
                          <a:solidFill>
                            <a:schemeClr val="tx1">
                              <a:lumMod val="65000"/>
                              <a:lumOff val="35000"/>
                            </a:schemeClr>
                          </a:solidFill>
                          <a:latin typeface="微软雅黑" pitchFamily="34" charset="-122"/>
                          <a:ea typeface="微软雅黑" pitchFamily="34" charset="-122"/>
                          <a:cs typeface="+mn-cs"/>
                        </a:rPr>
                        <a:t>50%</a:t>
                      </a:r>
                      <a:r>
                        <a:rPr lang="zh-CN" altLang="en-US" sz="1400" kern="1200" dirty="0" smtClean="0">
                          <a:solidFill>
                            <a:schemeClr val="tx1">
                              <a:lumMod val="65000"/>
                              <a:lumOff val="35000"/>
                            </a:schemeClr>
                          </a:solidFill>
                          <a:latin typeface="微软雅黑" pitchFamily="34" charset="-122"/>
                          <a:ea typeface="微软雅黑" pitchFamily="34" charset="-122"/>
                          <a:cs typeface="+mn-cs"/>
                        </a:rPr>
                        <a:t>）</a:t>
                      </a:r>
                      <a:endParaRPr lang="zh-CN" altLang="en-US" sz="1400" kern="1200" dirty="0">
                        <a:solidFill>
                          <a:schemeClr val="tx1">
                            <a:lumMod val="65000"/>
                            <a:lumOff val="35000"/>
                          </a:schemeClr>
                        </a:solidFill>
                        <a:latin typeface="微软雅黑" pitchFamily="34" charset="-122"/>
                        <a:ea typeface="微软雅黑" pitchFamily="34" charset="-122"/>
                        <a:cs typeface="+mn-cs"/>
                      </a:endParaRPr>
                    </a:p>
                  </a:txBody>
                  <a:tcPr/>
                </a:tc>
                <a:tc>
                  <a:txBody>
                    <a:bodyPr/>
                    <a:lstStyle/>
                    <a:p>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endParaRPr lang="zh-CN" altLang="en-US" sz="1600" dirty="0">
                        <a:solidFill>
                          <a:schemeClr val="tx1">
                            <a:lumMod val="65000"/>
                            <a:lumOff val="35000"/>
                          </a:schemeClr>
                        </a:solidFill>
                        <a:latin typeface="微软雅黑" pitchFamily="34" charset="-122"/>
                        <a:ea typeface="微软雅黑" pitchFamily="34" charset="-122"/>
                      </a:endParaRPr>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142852"/>
            <a:ext cx="3889206"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静态页面</a:t>
            </a:r>
            <a:r>
              <a:rPr lang="en-US" altLang="zh-CN" sz="4000" dirty="0" smtClean="0">
                <a:solidFill>
                  <a:schemeClr val="tx1">
                    <a:lumMod val="75000"/>
                    <a:lumOff val="25000"/>
                  </a:schemeClr>
                </a:solidFill>
                <a:latin typeface="方正兰亭粗黑简体" pitchFamily="2" charset="-122"/>
                <a:ea typeface="方正兰亭粗黑简体" pitchFamily="2" charset="-122"/>
              </a:rPr>
              <a:t>(APP)</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pic>
        <p:nvPicPr>
          <p:cNvPr id="5" name="Picture 2"/>
          <p:cNvPicPr>
            <a:picLocks noChangeAspect="1" noChangeArrowheads="1"/>
          </p:cNvPicPr>
          <p:nvPr/>
        </p:nvPicPr>
        <p:blipFill>
          <a:blip r:embed="rId2"/>
          <a:srcRect/>
          <a:stretch>
            <a:fillRect/>
          </a:stretch>
        </p:blipFill>
        <p:spPr bwMode="auto">
          <a:xfrm>
            <a:off x="285720" y="1500174"/>
            <a:ext cx="4572032" cy="3983604"/>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p:cNvPicPr>
            <a:picLocks noChangeAspect="1" noChangeArrowheads="1"/>
          </p:cNvPicPr>
          <p:nvPr/>
        </p:nvPicPr>
        <p:blipFill>
          <a:blip r:embed="rId2"/>
          <a:srcRect/>
          <a:stretch>
            <a:fillRect/>
          </a:stretch>
        </p:blipFill>
        <p:spPr bwMode="auto">
          <a:xfrm>
            <a:off x="-1293" y="1071546"/>
            <a:ext cx="9145293" cy="5786454"/>
          </a:xfrm>
          <a:prstGeom prst="rect">
            <a:avLst/>
          </a:prstGeom>
          <a:noFill/>
          <a:ln w="9525">
            <a:noFill/>
            <a:miter lim="800000"/>
            <a:headEnd/>
            <a:tailEnd/>
          </a:ln>
          <a:effectLst/>
        </p:spPr>
      </p:pic>
      <p:sp>
        <p:nvSpPr>
          <p:cNvPr id="6" name="矩形 5"/>
          <p:cNvSpPr/>
          <p:nvPr/>
        </p:nvSpPr>
        <p:spPr>
          <a:xfrm>
            <a:off x="285720" y="142852"/>
            <a:ext cx="7429552" cy="707886"/>
          </a:xfrm>
          <a:prstGeom prst="rect">
            <a:avLst/>
          </a:prstGeom>
        </p:spPr>
        <p:txBody>
          <a:bodyPr wrap="squar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前端</a:t>
            </a:r>
            <a:r>
              <a:rPr lang="en-US" altLang="zh-CN" sz="2800" dirty="0" smtClean="0">
                <a:solidFill>
                  <a:schemeClr val="tx1">
                    <a:lumMod val="75000"/>
                    <a:lumOff val="25000"/>
                  </a:schemeClr>
                </a:solidFill>
                <a:latin typeface="方正兰亭粗黑简体" pitchFamily="2" charset="-122"/>
                <a:ea typeface="方正兰亭粗黑简体" pitchFamily="2" charset="-122"/>
              </a:rPr>
              <a:t>demo</a:t>
            </a:r>
            <a:r>
              <a:rPr lang="zh-CN" altLang="en-US" sz="2800" dirty="0" smtClean="0">
                <a:solidFill>
                  <a:schemeClr val="tx1">
                    <a:lumMod val="75000"/>
                    <a:lumOff val="25000"/>
                  </a:schemeClr>
                </a:solidFill>
                <a:latin typeface="方正兰亭粗黑简体" pitchFamily="2" charset="-122"/>
                <a:ea typeface="方正兰亭粗黑简体" pitchFamily="2" charset="-122"/>
              </a:rPr>
              <a:t>（</a:t>
            </a:r>
            <a:r>
              <a:rPr lang="en-US" sz="2800" b="1" dirty="0" err="1">
                <a:solidFill>
                  <a:schemeClr val="tx1">
                    <a:lumMod val="75000"/>
                    <a:lumOff val="25000"/>
                  </a:schemeClr>
                </a:solidFill>
              </a:rPr>
              <a:t>Axure</a:t>
            </a:r>
            <a:r>
              <a:rPr lang="en-US" sz="2800" b="1" dirty="0">
                <a:solidFill>
                  <a:schemeClr val="tx1">
                    <a:lumMod val="75000"/>
                    <a:lumOff val="25000"/>
                  </a:schemeClr>
                </a:solidFill>
              </a:rPr>
              <a:t> </a:t>
            </a:r>
            <a:r>
              <a:rPr lang="en-US" sz="2800" b="1" dirty="0" smtClean="0">
                <a:solidFill>
                  <a:schemeClr val="tx1">
                    <a:lumMod val="75000"/>
                    <a:lumOff val="25000"/>
                  </a:schemeClr>
                </a:solidFill>
              </a:rPr>
              <a:t>RP</a:t>
            </a:r>
            <a:r>
              <a:rPr lang="zh-CN" altLang="en-US" sz="2800" dirty="0" smtClean="0">
                <a:solidFill>
                  <a:schemeClr val="tx1">
                    <a:lumMod val="75000"/>
                    <a:lumOff val="25000"/>
                  </a:schemeClr>
                </a:solidFill>
                <a:latin typeface="方正兰亭粗黑简体" pitchFamily="2" charset="-122"/>
                <a:ea typeface="方正兰亭粗黑简体" pitchFamily="2" charset="-122"/>
              </a:rPr>
              <a:t>）</a:t>
            </a:r>
            <a:r>
              <a:rPr lang="en-US" altLang="zh-CN" sz="2800" dirty="0" smtClean="0">
                <a:solidFill>
                  <a:schemeClr val="tx1">
                    <a:lumMod val="75000"/>
                    <a:lumOff val="25000"/>
                  </a:schemeClr>
                </a:solidFill>
                <a:latin typeface="方正兰亭粗黑简体" pitchFamily="2" charset="-122"/>
                <a:ea typeface="方正兰亭粗黑简体" pitchFamily="2" charset="-122"/>
              </a:rPr>
              <a:t>PC</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85720" y="142852"/>
            <a:ext cx="7429552" cy="707886"/>
          </a:xfrm>
          <a:prstGeom prst="rect">
            <a:avLst/>
          </a:prstGeom>
        </p:spPr>
        <p:txBody>
          <a:bodyPr wrap="squar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前端</a:t>
            </a:r>
            <a:r>
              <a:rPr lang="en-US" altLang="zh-CN" sz="2800" dirty="0" smtClean="0">
                <a:solidFill>
                  <a:schemeClr val="tx1">
                    <a:lumMod val="75000"/>
                    <a:lumOff val="25000"/>
                  </a:schemeClr>
                </a:solidFill>
                <a:latin typeface="方正兰亭粗黑简体" pitchFamily="2" charset="-122"/>
                <a:ea typeface="方正兰亭粗黑简体" pitchFamily="2" charset="-122"/>
              </a:rPr>
              <a:t>demo</a:t>
            </a:r>
            <a:r>
              <a:rPr lang="zh-CN" altLang="en-US" sz="2800" dirty="0" smtClean="0">
                <a:solidFill>
                  <a:schemeClr val="tx1">
                    <a:lumMod val="75000"/>
                    <a:lumOff val="25000"/>
                  </a:schemeClr>
                </a:solidFill>
                <a:latin typeface="方正兰亭粗黑简体" pitchFamily="2" charset="-122"/>
                <a:ea typeface="方正兰亭粗黑简体" pitchFamily="2" charset="-122"/>
              </a:rPr>
              <a:t>（</a:t>
            </a:r>
            <a:r>
              <a:rPr lang="en-US" sz="2800" b="1" dirty="0" err="1">
                <a:solidFill>
                  <a:schemeClr val="tx1">
                    <a:lumMod val="75000"/>
                    <a:lumOff val="25000"/>
                  </a:schemeClr>
                </a:solidFill>
              </a:rPr>
              <a:t>Axure</a:t>
            </a:r>
            <a:r>
              <a:rPr lang="en-US" sz="2800" b="1" dirty="0">
                <a:solidFill>
                  <a:schemeClr val="tx1">
                    <a:lumMod val="75000"/>
                    <a:lumOff val="25000"/>
                  </a:schemeClr>
                </a:solidFill>
              </a:rPr>
              <a:t> </a:t>
            </a:r>
            <a:r>
              <a:rPr lang="en-US" sz="2800" b="1" dirty="0" smtClean="0">
                <a:solidFill>
                  <a:schemeClr val="tx1">
                    <a:lumMod val="75000"/>
                    <a:lumOff val="25000"/>
                  </a:schemeClr>
                </a:solidFill>
              </a:rPr>
              <a:t>RP</a:t>
            </a:r>
            <a:r>
              <a:rPr lang="zh-CN" altLang="en-US" sz="2800" dirty="0" smtClean="0">
                <a:solidFill>
                  <a:schemeClr val="tx1">
                    <a:lumMod val="75000"/>
                    <a:lumOff val="25000"/>
                  </a:schemeClr>
                </a:solidFill>
                <a:latin typeface="方正兰亭粗黑简体" pitchFamily="2" charset="-122"/>
                <a:ea typeface="方正兰亭粗黑简体" pitchFamily="2" charset="-122"/>
              </a:rPr>
              <a:t>）</a:t>
            </a:r>
            <a:r>
              <a:rPr lang="en-US" altLang="zh-CN" sz="2800" dirty="0" smtClean="0">
                <a:solidFill>
                  <a:schemeClr val="tx1">
                    <a:lumMod val="75000"/>
                    <a:lumOff val="25000"/>
                  </a:schemeClr>
                </a:solidFill>
                <a:latin typeface="方正兰亭粗黑简体" pitchFamily="2" charset="-122"/>
                <a:ea typeface="方正兰亭粗黑简体" pitchFamily="2" charset="-122"/>
              </a:rPr>
              <a:t>PC</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pic>
        <p:nvPicPr>
          <p:cNvPr id="66562" name="Picture 2"/>
          <p:cNvPicPr>
            <a:picLocks noChangeAspect="1" noChangeArrowheads="1"/>
          </p:cNvPicPr>
          <p:nvPr/>
        </p:nvPicPr>
        <p:blipFill>
          <a:blip r:embed="rId2"/>
          <a:srcRect/>
          <a:stretch>
            <a:fillRect/>
          </a:stretch>
        </p:blipFill>
        <p:spPr bwMode="auto">
          <a:xfrm>
            <a:off x="2857488" y="2214554"/>
            <a:ext cx="5965848" cy="4390666"/>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85720" y="142852"/>
            <a:ext cx="7429552" cy="707886"/>
          </a:xfrm>
          <a:prstGeom prst="rect">
            <a:avLst/>
          </a:prstGeom>
        </p:spPr>
        <p:txBody>
          <a:bodyPr wrap="squar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前端</a:t>
            </a:r>
            <a:r>
              <a:rPr lang="en-US" altLang="zh-CN" sz="2800" dirty="0" smtClean="0">
                <a:solidFill>
                  <a:schemeClr val="tx1">
                    <a:lumMod val="75000"/>
                    <a:lumOff val="25000"/>
                  </a:schemeClr>
                </a:solidFill>
                <a:latin typeface="方正兰亭粗黑简体" pitchFamily="2" charset="-122"/>
                <a:ea typeface="方正兰亭粗黑简体" pitchFamily="2" charset="-122"/>
              </a:rPr>
              <a:t>demo</a:t>
            </a:r>
            <a:r>
              <a:rPr lang="zh-CN" altLang="en-US" sz="2800" dirty="0" smtClean="0">
                <a:solidFill>
                  <a:schemeClr val="tx1">
                    <a:lumMod val="75000"/>
                    <a:lumOff val="25000"/>
                  </a:schemeClr>
                </a:solidFill>
                <a:latin typeface="方正兰亭粗黑简体" pitchFamily="2" charset="-122"/>
                <a:ea typeface="方正兰亭粗黑简体" pitchFamily="2" charset="-122"/>
              </a:rPr>
              <a:t>（</a:t>
            </a:r>
            <a:r>
              <a:rPr lang="en-US" altLang="en-US" sz="2800" dirty="0" smtClean="0">
                <a:solidFill>
                  <a:schemeClr val="tx1">
                    <a:lumMod val="75000"/>
                    <a:lumOff val="25000"/>
                  </a:schemeClr>
                </a:solidFill>
                <a:latin typeface="方正兰亭粗黑简体" pitchFamily="2" charset="-122"/>
                <a:ea typeface="方正兰亭粗黑简体" pitchFamily="2" charset="-122"/>
              </a:rPr>
              <a:t>Briefs/ interface</a:t>
            </a:r>
            <a:r>
              <a:rPr lang="zh-CN" altLang="en-US" sz="2800" dirty="0" smtClean="0">
                <a:solidFill>
                  <a:schemeClr val="tx1">
                    <a:lumMod val="75000"/>
                    <a:lumOff val="25000"/>
                  </a:schemeClr>
                </a:solidFill>
                <a:latin typeface="方正兰亭粗黑简体" pitchFamily="2" charset="-122"/>
                <a:ea typeface="方正兰亭粗黑简体" pitchFamily="2" charset="-122"/>
              </a:rPr>
              <a:t>等）移动端</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sp>
        <p:nvSpPr>
          <p:cNvPr id="7" name="矩形 6"/>
          <p:cNvSpPr/>
          <p:nvPr/>
        </p:nvSpPr>
        <p:spPr>
          <a:xfrm>
            <a:off x="357158" y="1785926"/>
            <a:ext cx="2326278" cy="369332"/>
          </a:xfrm>
          <a:prstGeom prst="rect">
            <a:avLst/>
          </a:prstGeom>
        </p:spPr>
        <p:txBody>
          <a:bodyPr wrap="none">
            <a:spAutoFit/>
          </a:bodyPr>
          <a:lstStyle/>
          <a:p>
            <a:r>
              <a:rPr lang="en-US" dirty="0" smtClean="0">
                <a:hlinkClick r:id="rId2"/>
              </a:rPr>
              <a:t>http://giveabrief.com/</a:t>
            </a:r>
            <a:endParaRPr lang="zh-CN" altLang="en-US" dirty="0"/>
          </a:p>
        </p:txBody>
      </p:sp>
      <p:pic>
        <p:nvPicPr>
          <p:cNvPr id="51204" name="Picture 4" descr="J:\商业模式创新\用户体验课程作业\用户体验&amp;设计测试\INDEX\ECOECO APP 过程图\UX design.jpg"/>
          <p:cNvPicPr>
            <a:picLocks noChangeAspect="1" noChangeArrowheads="1"/>
          </p:cNvPicPr>
          <p:nvPr/>
        </p:nvPicPr>
        <p:blipFill>
          <a:blip r:embed="rId3" cstate="email"/>
          <a:srcRect/>
          <a:stretch>
            <a:fillRect/>
          </a:stretch>
        </p:blipFill>
        <p:spPr bwMode="auto">
          <a:xfrm>
            <a:off x="2000232" y="1071546"/>
            <a:ext cx="7026137" cy="5429288"/>
          </a:xfrm>
          <a:prstGeom prst="rect">
            <a:avLst/>
          </a:prstGeom>
          <a:noFill/>
        </p:spPr>
      </p:pic>
      <p:pic>
        <p:nvPicPr>
          <p:cNvPr id="51203" name="Picture 3"/>
          <p:cNvPicPr>
            <a:picLocks noChangeAspect="1" noChangeArrowheads="1"/>
          </p:cNvPicPr>
          <p:nvPr/>
        </p:nvPicPr>
        <p:blipFill>
          <a:blip r:embed="rId4" cstate="print"/>
          <a:srcRect/>
          <a:stretch>
            <a:fillRect/>
          </a:stretch>
        </p:blipFill>
        <p:spPr bwMode="auto">
          <a:xfrm>
            <a:off x="357158" y="928670"/>
            <a:ext cx="1714512" cy="790312"/>
          </a:xfrm>
          <a:prstGeom prst="rect">
            <a:avLst/>
          </a:prstGeom>
          <a:noFill/>
          <a:ln w="9525">
            <a:noFill/>
            <a:miter lim="800000"/>
            <a:headEnd/>
            <a:tailEnd/>
          </a:ln>
          <a:effectLst/>
        </p:spPr>
      </p:pic>
      <p:pic>
        <p:nvPicPr>
          <p:cNvPr id="51205" name="Picture 5"/>
          <p:cNvPicPr>
            <a:picLocks noChangeAspect="1" noChangeArrowheads="1"/>
          </p:cNvPicPr>
          <p:nvPr/>
        </p:nvPicPr>
        <p:blipFill>
          <a:blip r:embed="rId5"/>
          <a:srcRect/>
          <a:stretch>
            <a:fillRect/>
          </a:stretch>
        </p:blipFill>
        <p:spPr bwMode="auto">
          <a:xfrm>
            <a:off x="214282" y="2428868"/>
            <a:ext cx="1714512" cy="2543429"/>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前端demo.wmv">
            <a:hlinkClick r:id="" action="ppaction://media"/>
          </p:cNvPr>
          <p:cNvPicPr>
            <a:picLocks noRot="1" noChangeAspect="1"/>
          </p:cNvPicPr>
          <p:nvPr>
            <a:videoFile r:link="rId1"/>
          </p:nvPr>
        </p:nvPicPr>
        <p:blipFill>
          <a:blip r:embed="rId3"/>
          <a:stretch>
            <a:fillRect/>
          </a:stretch>
        </p:blipFill>
        <p:spPr>
          <a:xfrm>
            <a:off x="-1" y="714356"/>
            <a:ext cx="9151151" cy="514350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8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142852"/>
            <a:ext cx="7429552" cy="707886"/>
          </a:xfrm>
          <a:prstGeom prst="rect">
            <a:avLst/>
          </a:prstGeom>
        </p:spPr>
        <p:txBody>
          <a:bodyPr wrap="squar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展示你的作品</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pic>
        <p:nvPicPr>
          <p:cNvPr id="5" name="Amelie 最终视频.mp4">
            <a:hlinkClick r:id="" action="ppaction://media"/>
          </p:cNvPr>
          <p:cNvPicPr>
            <a:picLocks noRot="1" noChangeAspect="1"/>
          </p:cNvPicPr>
          <p:nvPr>
            <a:videoFile r:link="rId1"/>
          </p:nvPr>
        </p:nvPicPr>
        <p:blipFill>
          <a:blip r:embed="rId3"/>
          <a:stretch>
            <a:fillRect/>
          </a:stretch>
        </p:blipFill>
        <p:spPr>
          <a:xfrm>
            <a:off x="0" y="1500174"/>
            <a:ext cx="9144064" cy="51435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6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This is Flattr.mp4">
            <a:hlinkClick r:id="" action="ppaction://media"/>
          </p:cNvPr>
          <p:cNvPicPr>
            <a:picLocks noRot="1" noChangeAspect="1"/>
          </p:cNvPicPr>
          <p:nvPr>
            <a:videoFile r:link="rId1"/>
          </p:nvPr>
        </p:nvPicPr>
        <p:blipFill>
          <a:blip r:embed="rId3"/>
          <a:stretch>
            <a:fillRect/>
          </a:stretch>
        </p:blipFill>
        <p:spPr>
          <a:xfrm>
            <a:off x="0" y="1071546"/>
            <a:ext cx="9144000" cy="5143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透過社群商業模式重新打造客戶關係.mp4">
            <a:hlinkClick r:id="" action="ppaction://media"/>
          </p:cNvPr>
          <p:cNvPicPr>
            <a:picLocks noRot="1" noChangeAspect="1"/>
          </p:cNvPicPr>
          <p:nvPr>
            <a:videoFile r:link="rId1"/>
          </p:nvPr>
        </p:nvPicPr>
        <p:blipFill>
          <a:blip r:embed="rId3"/>
          <a:stretch>
            <a:fillRect/>
          </a:stretch>
        </p:blipFill>
        <p:spPr>
          <a:xfrm>
            <a:off x="1" y="1142984"/>
            <a:ext cx="9144000" cy="5143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3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152193997.mov">
            <a:hlinkClick r:id="" action="ppaction://media"/>
          </p:cNvPr>
          <p:cNvPicPr>
            <a:picLocks noRot="1" noChangeAspect="1"/>
          </p:cNvPicPr>
          <p:nvPr>
            <a:videoFile r:link="rId1"/>
          </p:nvPr>
        </p:nvPicPr>
        <p:blipFill>
          <a:blip r:embed="rId3"/>
          <a:stretch>
            <a:fillRect/>
          </a:stretch>
        </p:blipFill>
        <p:spPr>
          <a:xfrm>
            <a:off x="0" y="1000108"/>
            <a:ext cx="9144000" cy="5143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01129" y="4429132"/>
            <a:ext cx="5314275"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颠覆性的商业设计表达</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Q9"/>
          <p:cNvPicPr>
            <a:picLocks noChangeAspect="1" noChangeArrowheads="1"/>
          </p:cNvPicPr>
          <p:nvPr/>
        </p:nvPicPr>
        <p:blipFill>
          <a:blip r:embed="rId2"/>
          <a:srcRect/>
          <a:stretch>
            <a:fillRect/>
          </a:stretch>
        </p:blipFill>
        <p:spPr bwMode="auto">
          <a:xfrm>
            <a:off x="1785918" y="195356"/>
            <a:ext cx="5214974" cy="3519396"/>
          </a:xfrm>
          <a:prstGeom prst="rect">
            <a:avLst/>
          </a:prstGeom>
          <a:noFill/>
        </p:spPr>
      </p:pic>
      <p:sp>
        <p:nvSpPr>
          <p:cNvPr id="5" name="矩形 4"/>
          <p:cNvSpPr/>
          <p:nvPr/>
        </p:nvSpPr>
        <p:spPr>
          <a:xfrm>
            <a:off x="1857356" y="4048788"/>
            <a:ext cx="4984057" cy="523220"/>
          </a:xfrm>
          <a:prstGeom prst="rect">
            <a:avLst/>
          </a:prstGeom>
        </p:spPr>
        <p:txBody>
          <a:bodyPr wrap="none">
            <a:spAutoFit/>
          </a:bodyPr>
          <a:lstStyle/>
          <a:p>
            <a:r>
              <a:rPr lang="zh-CN" altLang="en-US" sz="2800" dirty="0" smtClean="0">
                <a:solidFill>
                  <a:schemeClr val="tx1">
                    <a:lumMod val="75000"/>
                    <a:lumOff val="25000"/>
                  </a:schemeClr>
                </a:solidFill>
                <a:latin typeface="方正兰亭粗黑简体" pitchFamily="2" charset="-122"/>
                <a:ea typeface="方正兰亭粗黑简体" pitchFamily="2" charset="-122"/>
              </a:rPr>
              <a:t>用户研究</a:t>
            </a:r>
            <a:r>
              <a:rPr lang="en-US" altLang="zh-CN" sz="2800" dirty="0" smtClean="0">
                <a:solidFill>
                  <a:schemeClr val="tx1">
                    <a:lumMod val="75000"/>
                    <a:lumOff val="25000"/>
                  </a:schemeClr>
                </a:solidFill>
                <a:latin typeface="方正兰亭粗黑简体" pitchFamily="2" charset="-122"/>
                <a:ea typeface="方正兰亭粗黑简体" pitchFamily="2" charset="-122"/>
              </a:rPr>
              <a:t>-</a:t>
            </a:r>
            <a:r>
              <a:rPr lang="zh-CN" altLang="en-US" sz="2800" dirty="0" smtClean="0">
                <a:solidFill>
                  <a:schemeClr val="tx1">
                    <a:lumMod val="75000"/>
                    <a:lumOff val="25000"/>
                  </a:schemeClr>
                </a:solidFill>
                <a:latin typeface="方正兰亭粗黑简体" pitchFamily="2" charset="-122"/>
                <a:ea typeface="方正兰亭粗黑简体" pitchFamily="2" charset="-122"/>
              </a:rPr>
              <a:t>主张价值</a:t>
            </a:r>
            <a:r>
              <a:rPr lang="en-US" altLang="zh-CN" sz="2800" dirty="0" smtClean="0">
                <a:solidFill>
                  <a:schemeClr val="tx1">
                    <a:lumMod val="75000"/>
                    <a:lumOff val="25000"/>
                  </a:schemeClr>
                </a:solidFill>
                <a:latin typeface="方正兰亭粗黑简体" pitchFamily="2" charset="-122"/>
                <a:ea typeface="方正兰亭粗黑简体" pitchFamily="2" charset="-122"/>
              </a:rPr>
              <a:t>-</a:t>
            </a:r>
            <a:r>
              <a:rPr lang="zh-CN" altLang="en-US" sz="2800" dirty="0" smtClean="0">
                <a:solidFill>
                  <a:schemeClr val="tx1">
                    <a:lumMod val="75000"/>
                    <a:lumOff val="25000"/>
                  </a:schemeClr>
                </a:solidFill>
                <a:latin typeface="方正兰亭粗黑简体" pitchFamily="2" charset="-122"/>
                <a:ea typeface="方正兰亭粗黑简体" pitchFamily="2" charset="-122"/>
              </a:rPr>
              <a:t>商业画布</a:t>
            </a:r>
            <a:endParaRPr lang="zh-CN" altLang="en-US" sz="2800" dirty="0">
              <a:solidFill>
                <a:schemeClr val="tx1">
                  <a:lumMod val="75000"/>
                  <a:lumOff val="25000"/>
                </a:schemeClr>
              </a:solidFill>
              <a:latin typeface="方正兰亭粗黑简体" pitchFamily="2" charset="-122"/>
              <a:ea typeface="方正兰亭粗黑简体" pitchFamily="2" charset="-122"/>
            </a:endParaRPr>
          </a:p>
        </p:txBody>
      </p:sp>
      <p:sp>
        <p:nvSpPr>
          <p:cNvPr id="6" name="矩形 5"/>
          <p:cNvSpPr/>
          <p:nvPr/>
        </p:nvSpPr>
        <p:spPr>
          <a:xfrm>
            <a:off x="571472" y="4786322"/>
            <a:ext cx="1778051" cy="523220"/>
          </a:xfrm>
          <a:prstGeom prst="rect">
            <a:avLst/>
          </a:prstGeom>
        </p:spPr>
        <p:txBody>
          <a:bodyPr wrap="none">
            <a:spAutoFit/>
          </a:bodyPr>
          <a:lstStyle/>
          <a:p>
            <a:r>
              <a:rPr lang="zh-CN" altLang="en-US" sz="1400" dirty="0">
                <a:latin typeface="微软雅黑" pitchFamily="34" charset="-122"/>
                <a:ea typeface="微软雅黑" pitchFamily="34" charset="-122"/>
              </a:rPr>
              <a:t>用户移情图</a:t>
            </a:r>
            <a:r>
              <a:rPr lang="en-US" altLang="zh-CN" sz="1400" dirty="0">
                <a:latin typeface="微软雅黑" pitchFamily="34" charset="-122"/>
                <a:ea typeface="微软雅黑" pitchFamily="34" charset="-122"/>
              </a:rPr>
              <a:t>.</a:t>
            </a:r>
            <a:r>
              <a:rPr lang="en-US" altLang="zh-CN" sz="1400" dirty="0" err="1">
                <a:latin typeface="微软雅黑" pitchFamily="34" charset="-122"/>
                <a:ea typeface="微软雅黑" pitchFamily="34" charset="-122"/>
              </a:rPr>
              <a:t>pdf</a:t>
            </a:r>
            <a:endParaRPr lang="en-US" altLang="zh-CN" sz="1400" dirty="0">
              <a:latin typeface="微软雅黑" pitchFamily="34" charset="-122"/>
              <a:ea typeface="微软雅黑" pitchFamily="34" charset="-122"/>
            </a:endParaRPr>
          </a:p>
          <a:p>
            <a:r>
              <a:rPr lang="zh-CN" altLang="en-US" sz="1400" dirty="0">
                <a:latin typeface="微软雅黑" pitchFamily="34" charset="-122"/>
                <a:ea typeface="微软雅黑" pitchFamily="34" charset="-122"/>
              </a:rPr>
              <a:t>顾客体验行程环</a:t>
            </a:r>
            <a:r>
              <a:rPr lang="en-US" altLang="zh-CN" sz="1400" dirty="0">
                <a:latin typeface="微软雅黑" pitchFamily="34" charset="-122"/>
                <a:ea typeface="微软雅黑" pitchFamily="34" charset="-122"/>
              </a:rPr>
              <a:t>.</a:t>
            </a:r>
            <a:r>
              <a:rPr lang="en-US" altLang="zh-CN" sz="1400" dirty="0" err="1" smtClean="0">
                <a:latin typeface="微软雅黑" pitchFamily="34" charset="-122"/>
                <a:ea typeface="微软雅黑" pitchFamily="34" charset="-122"/>
              </a:rPr>
              <a:t>pdf</a:t>
            </a:r>
            <a:endParaRPr lang="zh-CN" altLang="en-US" sz="1400" dirty="0">
              <a:latin typeface="微软雅黑" pitchFamily="34" charset="-122"/>
              <a:ea typeface="微软雅黑" pitchFamily="34" charset="-122"/>
            </a:endParaRPr>
          </a:p>
        </p:txBody>
      </p:sp>
      <p:sp>
        <p:nvSpPr>
          <p:cNvPr id="7" name="矩形 6"/>
          <p:cNvSpPr/>
          <p:nvPr/>
        </p:nvSpPr>
        <p:spPr>
          <a:xfrm>
            <a:off x="3544989" y="4786322"/>
            <a:ext cx="1598515" cy="307777"/>
          </a:xfrm>
          <a:prstGeom prst="rect">
            <a:avLst/>
          </a:prstGeom>
        </p:spPr>
        <p:txBody>
          <a:bodyPr wrap="none">
            <a:spAutoFit/>
          </a:bodyPr>
          <a:lstStyle/>
          <a:p>
            <a:r>
              <a:rPr lang="zh-CN" altLang="en-US" sz="1400" dirty="0" smtClean="0">
                <a:latin typeface="微软雅黑" pitchFamily="34" charset="-122"/>
                <a:ea typeface="微软雅黑" pitchFamily="34" charset="-122"/>
              </a:rPr>
              <a:t>主张价值画布</a:t>
            </a:r>
            <a:r>
              <a:rPr lang="en-US" altLang="zh-CN" sz="1400" dirty="0" smtClean="0">
                <a:latin typeface="微软雅黑" pitchFamily="34" charset="-122"/>
                <a:ea typeface="微软雅黑" pitchFamily="34" charset="-122"/>
              </a:rPr>
              <a:t>.</a:t>
            </a:r>
            <a:r>
              <a:rPr lang="en-US" altLang="zh-CN" sz="1400" dirty="0" err="1" smtClean="0">
                <a:latin typeface="微软雅黑" pitchFamily="34" charset="-122"/>
                <a:ea typeface="微软雅黑" pitchFamily="34" charset="-122"/>
              </a:rPr>
              <a:t>pdf</a:t>
            </a:r>
            <a:endParaRPr lang="zh-CN" altLang="en-US" sz="1400" dirty="0">
              <a:latin typeface="微软雅黑" pitchFamily="34" charset="-122"/>
              <a:ea typeface="微软雅黑" pitchFamily="34" charset="-122"/>
            </a:endParaRPr>
          </a:p>
        </p:txBody>
      </p:sp>
      <p:sp>
        <p:nvSpPr>
          <p:cNvPr id="8" name="矩形 7"/>
          <p:cNvSpPr/>
          <p:nvPr/>
        </p:nvSpPr>
        <p:spPr>
          <a:xfrm>
            <a:off x="5831005" y="4786322"/>
            <a:ext cx="1598515" cy="523220"/>
          </a:xfrm>
          <a:prstGeom prst="rect">
            <a:avLst/>
          </a:prstGeom>
        </p:spPr>
        <p:txBody>
          <a:bodyPr wrap="none">
            <a:spAutoFit/>
          </a:bodyPr>
          <a:lstStyle/>
          <a:p>
            <a:r>
              <a:rPr lang="zh-CN" altLang="en-US" sz="1400" dirty="0" smtClean="0">
                <a:latin typeface="微软雅黑" pitchFamily="34" charset="-122"/>
                <a:ea typeface="微软雅黑" pitchFamily="34" charset="-122"/>
              </a:rPr>
              <a:t>商业模式工具</a:t>
            </a:r>
            <a:r>
              <a:rPr lang="en-US" altLang="zh-CN" sz="1400" dirty="0" smtClean="0">
                <a:latin typeface="微软雅黑" pitchFamily="34" charset="-122"/>
                <a:ea typeface="微软雅黑" pitchFamily="34" charset="-122"/>
              </a:rPr>
              <a:t>.</a:t>
            </a:r>
            <a:r>
              <a:rPr lang="en-US" altLang="zh-CN" sz="1400" dirty="0" err="1" smtClean="0">
                <a:latin typeface="微软雅黑" pitchFamily="34" charset="-122"/>
                <a:ea typeface="微软雅黑" pitchFamily="34" charset="-122"/>
              </a:rPr>
              <a:t>pdf</a:t>
            </a:r>
            <a:endParaRPr lang="en-US" altLang="zh-CN" sz="1400"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商业模式画布</a:t>
            </a:r>
            <a:r>
              <a:rPr lang="en-US" altLang="zh-CN" sz="1400" dirty="0" smtClean="0">
                <a:latin typeface="微软雅黑" pitchFamily="34" charset="-122"/>
                <a:ea typeface="微软雅黑" pitchFamily="34" charset="-122"/>
              </a:rPr>
              <a:t>.</a:t>
            </a:r>
            <a:r>
              <a:rPr lang="en-US" altLang="zh-CN" sz="1400" dirty="0" err="1" smtClean="0">
                <a:latin typeface="微软雅黑" pitchFamily="34" charset="-122"/>
                <a:ea typeface="微软雅黑" pitchFamily="34" charset="-122"/>
              </a:rPr>
              <a:t>pdf</a:t>
            </a:r>
            <a:endParaRPr lang="zh-CN" altLang="en-US" sz="1400" dirty="0">
              <a:latin typeface="微软雅黑" pitchFamily="34" charset="-122"/>
              <a:ea typeface="微软雅黑" pitchFamily="34" charset="-122"/>
            </a:endParaRPr>
          </a:p>
        </p:txBody>
      </p:sp>
      <p:pic>
        <p:nvPicPr>
          <p:cNvPr id="9" name="Picture 2"/>
          <p:cNvPicPr>
            <a:picLocks noChangeAspect="1" noChangeArrowheads="1"/>
          </p:cNvPicPr>
          <p:nvPr/>
        </p:nvPicPr>
        <p:blipFill>
          <a:blip r:embed="rId3" cstate="print"/>
          <a:srcRect/>
          <a:stretch>
            <a:fillRect/>
          </a:stretch>
        </p:blipFill>
        <p:spPr bwMode="auto">
          <a:xfrm>
            <a:off x="295948" y="5500702"/>
            <a:ext cx="1324387" cy="928694"/>
          </a:xfrm>
          <a:prstGeom prst="rect">
            <a:avLst/>
          </a:prstGeom>
          <a:noFill/>
          <a:ln w="9525">
            <a:noFill/>
            <a:miter lim="800000"/>
            <a:headEnd/>
            <a:tailEnd/>
          </a:ln>
          <a:effectLst/>
        </p:spPr>
      </p:pic>
      <p:pic>
        <p:nvPicPr>
          <p:cNvPr id="65538" name="Picture 2"/>
          <p:cNvPicPr>
            <a:picLocks noChangeAspect="1" noChangeArrowheads="1"/>
          </p:cNvPicPr>
          <p:nvPr/>
        </p:nvPicPr>
        <p:blipFill>
          <a:blip r:embed="rId4" cstate="print"/>
          <a:srcRect/>
          <a:stretch>
            <a:fillRect/>
          </a:stretch>
        </p:blipFill>
        <p:spPr bwMode="auto">
          <a:xfrm>
            <a:off x="1724708" y="5500702"/>
            <a:ext cx="1418532" cy="1000132"/>
          </a:xfrm>
          <a:prstGeom prst="rect">
            <a:avLst/>
          </a:prstGeom>
          <a:noFill/>
          <a:ln w="9525">
            <a:noFill/>
            <a:miter lim="800000"/>
            <a:headEnd/>
            <a:tailEnd/>
          </a:ln>
          <a:effectLst/>
        </p:spPr>
      </p:pic>
      <p:pic>
        <p:nvPicPr>
          <p:cNvPr id="65539" name="Picture 3"/>
          <p:cNvPicPr>
            <a:picLocks noChangeAspect="1" noChangeArrowheads="1"/>
          </p:cNvPicPr>
          <p:nvPr/>
        </p:nvPicPr>
        <p:blipFill>
          <a:blip r:embed="rId5" cstate="print"/>
          <a:srcRect/>
          <a:stretch>
            <a:fillRect/>
          </a:stretch>
        </p:blipFill>
        <p:spPr bwMode="auto">
          <a:xfrm>
            <a:off x="3428992" y="5357826"/>
            <a:ext cx="1857388" cy="1305311"/>
          </a:xfrm>
          <a:prstGeom prst="rect">
            <a:avLst/>
          </a:prstGeom>
          <a:noFill/>
          <a:ln w="9525">
            <a:noFill/>
            <a:miter lim="800000"/>
            <a:headEnd/>
            <a:tailEnd/>
          </a:ln>
          <a:effectLst/>
        </p:spPr>
      </p:pic>
      <p:pic>
        <p:nvPicPr>
          <p:cNvPr id="65540" name="Picture 4"/>
          <p:cNvPicPr>
            <a:picLocks noChangeAspect="1" noChangeArrowheads="1"/>
          </p:cNvPicPr>
          <p:nvPr/>
        </p:nvPicPr>
        <p:blipFill>
          <a:blip r:embed="rId6" cstate="print"/>
          <a:srcRect/>
          <a:stretch>
            <a:fillRect/>
          </a:stretch>
        </p:blipFill>
        <p:spPr bwMode="auto">
          <a:xfrm>
            <a:off x="6000760" y="5572140"/>
            <a:ext cx="1000132" cy="707450"/>
          </a:xfrm>
          <a:prstGeom prst="rect">
            <a:avLst/>
          </a:prstGeom>
          <a:noFill/>
          <a:ln w="9525">
            <a:noFill/>
            <a:miter lim="800000"/>
            <a:headEnd/>
            <a:tailEnd/>
          </a:ln>
          <a:effectLst/>
        </p:spPr>
      </p:pic>
      <p:pic>
        <p:nvPicPr>
          <p:cNvPr id="65541" name="Picture 5"/>
          <p:cNvPicPr>
            <a:picLocks noChangeAspect="1" noChangeArrowheads="1"/>
          </p:cNvPicPr>
          <p:nvPr/>
        </p:nvPicPr>
        <p:blipFill>
          <a:blip r:embed="rId7" cstate="print"/>
          <a:srcRect/>
          <a:stretch>
            <a:fillRect/>
          </a:stretch>
        </p:blipFill>
        <p:spPr bwMode="auto">
          <a:xfrm>
            <a:off x="7072330" y="5572141"/>
            <a:ext cx="1214446" cy="856918"/>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DELL790\Desktop\Allen_Brady_and_Marsh_logo.jpg"/>
          <p:cNvPicPr>
            <a:picLocks noChangeAspect="1" noChangeArrowheads="1"/>
          </p:cNvPicPr>
          <p:nvPr/>
        </p:nvPicPr>
        <p:blipFill>
          <a:blip r:embed="rId2"/>
          <a:srcRect/>
          <a:stretch>
            <a:fillRect/>
          </a:stretch>
        </p:blipFill>
        <p:spPr bwMode="auto">
          <a:xfrm>
            <a:off x="1142976" y="1643050"/>
            <a:ext cx="2905125" cy="2886075"/>
          </a:xfrm>
          <a:prstGeom prst="rect">
            <a:avLst/>
          </a:prstGeom>
          <a:noFill/>
        </p:spPr>
      </p:pic>
      <p:sp>
        <p:nvSpPr>
          <p:cNvPr id="5" name="矩形 4"/>
          <p:cNvSpPr/>
          <p:nvPr/>
        </p:nvSpPr>
        <p:spPr>
          <a:xfrm>
            <a:off x="1462701" y="4714884"/>
            <a:ext cx="2109167" cy="369332"/>
          </a:xfrm>
          <a:prstGeom prst="rect">
            <a:avLst/>
          </a:prstGeom>
        </p:spPr>
        <p:txBody>
          <a:bodyPr wrap="none">
            <a:spAutoFit/>
          </a:bodyPr>
          <a:lstStyle/>
          <a:p>
            <a:r>
              <a:rPr lang="en-US" dirty="0" smtClean="0"/>
              <a:t>Allen Brady &amp; Marsh</a:t>
            </a:r>
            <a:endParaRPr lang="zh-CN" altLang="en-US" dirty="0"/>
          </a:p>
        </p:txBody>
      </p:sp>
      <p:pic>
        <p:nvPicPr>
          <p:cNvPr id="15363" name="Picture 3" descr="C:\Users\DELL790\Desktop\24_50_81---British-Railways-Crest_web.jpg"/>
          <p:cNvPicPr>
            <a:picLocks noChangeAspect="1" noChangeArrowheads="1"/>
          </p:cNvPicPr>
          <p:nvPr/>
        </p:nvPicPr>
        <p:blipFill>
          <a:blip r:embed="rId3"/>
          <a:srcRect t="6250" b="8333"/>
          <a:stretch>
            <a:fillRect/>
          </a:stretch>
        </p:blipFill>
        <p:spPr bwMode="auto">
          <a:xfrm>
            <a:off x="5286380" y="1643050"/>
            <a:ext cx="2230260" cy="2857520"/>
          </a:xfrm>
          <a:prstGeom prst="rect">
            <a:avLst/>
          </a:prstGeom>
          <a:noFill/>
        </p:spPr>
      </p:pic>
      <p:sp>
        <p:nvSpPr>
          <p:cNvPr id="7" name="矩形 6"/>
          <p:cNvSpPr/>
          <p:nvPr/>
        </p:nvSpPr>
        <p:spPr>
          <a:xfrm>
            <a:off x="5500694" y="4714884"/>
            <a:ext cx="1639231" cy="369332"/>
          </a:xfrm>
          <a:prstGeom prst="rect">
            <a:avLst/>
          </a:prstGeom>
        </p:spPr>
        <p:txBody>
          <a:bodyPr wrap="none">
            <a:spAutoFit/>
          </a:bodyPr>
          <a:lstStyle/>
          <a:p>
            <a:r>
              <a:rPr lang="en-US" altLang="zh-CN" dirty="0" smtClean="0"/>
              <a:t>British Railways</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857232"/>
            <a:ext cx="7786742" cy="4893647"/>
          </a:xfrm>
          <a:prstGeom prst="rect">
            <a:avLst/>
          </a:prstGeom>
        </p:spPr>
        <p:txBody>
          <a:bodyPr wrap="square">
            <a:spAutoFit/>
          </a:bodyPr>
          <a:lstStyle/>
          <a:p>
            <a:pPr>
              <a:lnSpc>
                <a:spcPct val="150000"/>
              </a:lnSpc>
            </a:pPr>
            <a:r>
              <a:rPr lang="zh-CN" altLang="en-US" sz="2000" dirty="0" smtClean="0">
                <a:solidFill>
                  <a:schemeClr val="tx1">
                    <a:lumMod val="75000"/>
                    <a:lumOff val="25000"/>
                  </a:schemeClr>
                </a:solidFill>
                <a:latin typeface="微软雅黑" pitchFamily="34" charset="-122"/>
                <a:ea typeface="微软雅黑" pitchFamily="34" charset="-122"/>
              </a:rPr>
              <a:t>用</a:t>
            </a:r>
            <a:r>
              <a:rPr lang="en-US" sz="2000" dirty="0" smtClean="0">
                <a:solidFill>
                  <a:schemeClr val="tx1">
                    <a:lumMod val="75000"/>
                    <a:lumOff val="25000"/>
                  </a:schemeClr>
                </a:solidFill>
                <a:latin typeface="微软雅黑" pitchFamily="34" charset="-122"/>
                <a:ea typeface="微软雅黑" pitchFamily="34" charset="-122"/>
              </a:rPr>
              <a:t>9</a:t>
            </a:r>
            <a:r>
              <a:rPr lang="zh-CN" altLang="en-US" sz="2000" dirty="0" smtClean="0">
                <a:solidFill>
                  <a:schemeClr val="tx1">
                    <a:lumMod val="75000"/>
                    <a:lumOff val="25000"/>
                  </a:schemeClr>
                </a:solidFill>
                <a:latin typeface="微软雅黑" pitchFamily="34" charset="-122"/>
                <a:ea typeface="微软雅黑" pitchFamily="34" charset="-122"/>
              </a:rPr>
              <a:t>分钟的开场白让听众对你的方案感同身受</a:t>
            </a:r>
            <a:endParaRPr lang="en-US" altLang="zh-CN" sz="2000" dirty="0" smtClean="0">
              <a:solidFill>
                <a:schemeClr val="tx1">
                  <a:lumMod val="75000"/>
                  <a:lumOff val="25000"/>
                </a:schemeClr>
              </a:solidFill>
              <a:latin typeface="微软雅黑" pitchFamily="34" charset="-122"/>
              <a:ea typeface="微软雅黑" pitchFamily="34" charset="-122"/>
            </a:endParaRPr>
          </a:p>
          <a:p>
            <a:pPr>
              <a:lnSpc>
                <a:spcPct val="150000"/>
              </a:lnSpc>
            </a:pPr>
            <a:endParaRPr lang="en-US" altLang="zh-CN" sz="2000" dirty="0" smtClean="0">
              <a:solidFill>
                <a:schemeClr val="tx1">
                  <a:lumMod val="75000"/>
                  <a:lumOff val="25000"/>
                </a:schemeClr>
              </a:solidFill>
              <a:latin typeface="微软雅黑" pitchFamily="34" charset="-122"/>
              <a:ea typeface="微软雅黑" pitchFamily="34" charset="-122"/>
            </a:endParaRPr>
          </a:p>
          <a:p>
            <a:pPr>
              <a:lnSpc>
                <a:spcPct val="150000"/>
              </a:lnSpc>
            </a:pPr>
            <a:r>
              <a:rPr lang="en-US" altLang="zh-CN" sz="3600" b="1" dirty="0" smtClean="0">
                <a:solidFill>
                  <a:schemeClr val="tx1">
                    <a:lumMod val="75000"/>
                    <a:lumOff val="25000"/>
                  </a:schemeClr>
                </a:solidFill>
                <a:latin typeface="微软雅黑" pitchFamily="34" charset="-122"/>
                <a:ea typeface="微软雅黑" pitchFamily="34" charset="-122"/>
              </a:rPr>
              <a:t>1.</a:t>
            </a:r>
            <a:r>
              <a:rPr lang="zh-CN" altLang="en-US" sz="3600" b="1" dirty="0" smtClean="0">
                <a:solidFill>
                  <a:schemeClr val="tx1">
                    <a:lumMod val="75000"/>
                    <a:lumOff val="25000"/>
                  </a:schemeClr>
                </a:solidFill>
                <a:latin typeface="微软雅黑" pitchFamily="34" charset="-122"/>
                <a:ea typeface="微软雅黑" pitchFamily="34" charset="-122"/>
              </a:rPr>
              <a:t>引人入胜</a:t>
            </a:r>
            <a:endParaRPr lang="en-US" altLang="zh-CN" sz="3600" b="1" dirty="0" smtClean="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2000" dirty="0" smtClean="0">
                <a:solidFill>
                  <a:schemeClr val="tx1">
                    <a:lumMod val="75000"/>
                    <a:lumOff val="25000"/>
                  </a:schemeClr>
                </a:solidFill>
                <a:latin typeface="微软雅黑" pitchFamily="34" charset="-122"/>
                <a:ea typeface="微软雅黑" pitchFamily="34" charset="-122"/>
              </a:rPr>
              <a:t>解决“我为什么要在乎你的方案”这个问题</a:t>
            </a:r>
            <a:endParaRPr lang="en-US" altLang="zh-CN" sz="2000" dirty="0" smtClean="0">
              <a:solidFill>
                <a:schemeClr val="tx1">
                  <a:lumMod val="75000"/>
                  <a:lumOff val="25000"/>
                </a:schemeClr>
              </a:solidFill>
              <a:latin typeface="微软雅黑" pitchFamily="34" charset="-122"/>
              <a:ea typeface="微软雅黑" pitchFamily="34" charset="-122"/>
            </a:endParaRPr>
          </a:p>
          <a:p>
            <a:pPr>
              <a:lnSpc>
                <a:spcPct val="150000"/>
              </a:lnSpc>
            </a:pPr>
            <a:r>
              <a:rPr lang="en-US" altLang="zh-CN" sz="3600" b="1" dirty="0" smtClean="0">
                <a:solidFill>
                  <a:schemeClr val="tx1">
                    <a:lumMod val="75000"/>
                    <a:lumOff val="25000"/>
                  </a:schemeClr>
                </a:solidFill>
                <a:latin typeface="微软雅黑" pitchFamily="34" charset="-122"/>
                <a:ea typeface="微软雅黑" pitchFamily="34" charset="-122"/>
              </a:rPr>
              <a:t>2.</a:t>
            </a:r>
            <a:r>
              <a:rPr lang="zh-CN" altLang="en-US" sz="3600" b="1" dirty="0" smtClean="0">
                <a:solidFill>
                  <a:schemeClr val="tx1">
                    <a:lumMod val="75000"/>
                    <a:lumOff val="25000"/>
                  </a:schemeClr>
                </a:solidFill>
                <a:latin typeface="微软雅黑" pitchFamily="34" charset="-122"/>
                <a:ea typeface="微软雅黑" pitchFamily="34" charset="-122"/>
              </a:rPr>
              <a:t>制造冲突</a:t>
            </a:r>
            <a:endParaRPr lang="en-US" altLang="zh-CN" sz="3600" b="1" dirty="0" smtClean="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2000" dirty="0" smtClean="0">
                <a:solidFill>
                  <a:schemeClr val="tx1">
                    <a:lumMod val="75000"/>
                    <a:lumOff val="25000"/>
                  </a:schemeClr>
                </a:solidFill>
                <a:latin typeface="微软雅黑" pitchFamily="34" charset="-122"/>
                <a:ea typeface="微软雅黑" pitchFamily="34" charset="-122"/>
              </a:rPr>
              <a:t>激发听众的好奇心，“我很好奇这会出现什么结果”</a:t>
            </a:r>
            <a:endParaRPr lang="en-US" altLang="zh-CN" sz="2000" dirty="0" smtClean="0">
              <a:solidFill>
                <a:schemeClr val="tx1">
                  <a:lumMod val="75000"/>
                  <a:lumOff val="25000"/>
                </a:schemeClr>
              </a:solidFill>
              <a:latin typeface="微软雅黑" pitchFamily="34" charset="-122"/>
              <a:ea typeface="微软雅黑" pitchFamily="34" charset="-122"/>
            </a:endParaRPr>
          </a:p>
          <a:p>
            <a:pPr>
              <a:lnSpc>
                <a:spcPct val="150000"/>
              </a:lnSpc>
            </a:pPr>
            <a:r>
              <a:rPr lang="en-US" altLang="zh-CN" sz="3600" b="1" dirty="0" smtClean="0">
                <a:solidFill>
                  <a:schemeClr val="tx1">
                    <a:lumMod val="75000"/>
                    <a:lumOff val="25000"/>
                  </a:schemeClr>
                </a:solidFill>
                <a:latin typeface="微软雅黑" pitchFamily="34" charset="-122"/>
                <a:ea typeface="微软雅黑" pitchFamily="34" charset="-122"/>
              </a:rPr>
              <a:t>3.</a:t>
            </a:r>
            <a:r>
              <a:rPr lang="zh-CN" altLang="en-US" sz="3600" b="1" dirty="0" smtClean="0">
                <a:solidFill>
                  <a:schemeClr val="tx1">
                    <a:lumMod val="75000"/>
                    <a:lumOff val="25000"/>
                  </a:schemeClr>
                </a:solidFill>
                <a:latin typeface="微软雅黑" pitchFamily="34" charset="-122"/>
                <a:ea typeface="微软雅黑" pitchFamily="34" charset="-122"/>
              </a:rPr>
              <a:t>获取信任</a:t>
            </a:r>
            <a:endParaRPr lang="en-US" altLang="zh-CN" sz="3600" b="1" dirty="0" smtClean="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2000" dirty="0" smtClean="0">
                <a:solidFill>
                  <a:schemeClr val="tx1">
                    <a:lumMod val="75000"/>
                    <a:lumOff val="25000"/>
                  </a:schemeClr>
                </a:solidFill>
                <a:latin typeface="微软雅黑" pitchFamily="34" charset="-122"/>
                <a:ea typeface="微软雅黑" pitchFamily="34" charset="-122"/>
              </a:rPr>
              <a:t>“嘿，这个方案太棒了，我们怎么来实现它？”</a:t>
            </a:r>
            <a:endParaRPr lang="zh-CN" altLang="en-US" sz="2000" dirty="0">
              <a:solidFill>
                <a:schemeClr val="tx1">
                  <a:lumMod val="75000"/>
                  <a:lumOff val="25000"/>
                </a:schemeClr>
              </a:solidFill>
              <a:latin typeface="微软雅黑" pitchFamily="34" charset="-122"/>
              <a:ea typeface="微软雅黑" pitchFamily="34" charset="-122"/>
            </a:endParaRPr>
          </a:p>
        </p:txBody>
      </p:sp>
      <p:sp>
        <p:nvSpPr>
          <p:cNvPr id="5" name="Rectangle 2"/>
          <p:cNvSpPr>
            <a:spLocks noChangeArrowheads="1"/>
          </p:cNvSpPr>
          <p:nvPr/>
        </p:nvSpPr>
        <p:spPr bwMode="auto">
          <a:xfrm>
            <a:off x="2928926" y="2143116"/>
            <a:ext cx="542928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200" b="1" i="0" u="none" strike="noStrike" cap="none" normalizeH="0" baseline="0" dirty="0" smtClean="0">
                <a:ln>
                  <a:noFill/>
                </a:ln>
                <a:solidFill>
                  <a:srgbClr val="00B0F0"/>
                </a:solidFill>
                <a:effectLst/>
                <a:latin typeface="微软雅黑" pitchFamily="34" charset="-122"/>
                <a:ea typeface="微软雅黑" pitchFamily="34" charset="-122"/>
                <a:cs typeface="宋体" pitchFamily="2" charset="-122"/>
              </a:rPr>
              <a:t>演示内容要尽可能地激发听众的感受，让听众对方案感同身受。</a:t>
            </a:r>
            <a:endParaRPr kumimoji="0" lang="zh-CN" sz="1200" b="1" i="0" u="none" strike="noStrike" cap="none" normalizeH="0" baseline="0" dirty="0" smtClean="0">
              <a:ln>
                <a:noFill/>
              </a:ln>
              <a:solidFill>
                <a:srgbClr val="00B0F0"/>
              </a:solidFill>
              <a:effectLst/>
              <a:latin typeface="微软雅黑" pitchFamily="34" charset="-122"/>
              <a:ea typeface="微软雅黑" pitchFamily="34" charset="-122"/>
              <a:cs typeface="宋体" pitchFamily="2" charset="-122"/>
            </a:endParaRPr>
          </a:p>
        </p:txBody>
      </p:sp>
      <p:sp>
        <p:nvSpPr>
          <p:cNvPr id="6" name="Rectangle 2"/>
          <p:cNvSpPr>
            <a:spLocks noChangeArrowheads="1"/>
          </p:cNvSpPr>
          <p:nvPr/>
        </p:nvSpPr>
        <p:spPr bwMode="auto">
          <a:xfrm>
            <a:off x="2928926" y="3429000"/>
            <a:ext cx="6000792" cy="3366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200" b="1" i="0" u="none" strike="noStrike" cap="none" normalizeH="0" baseline="0" dirty="0" smtClean="0">
                <a:ln>
                  <a:noFill/>
                </a:ln>
                <a:solidFill>
                  <a:srgbClr val="FF0066"/>
                </a:solidFill>
                <a:effectLst/>
                <a:latin typeface="微软雅黑" pitchFamily="34" charset="-122"/>
                <a:ea typeface="微软雅黑" pitchFamily="34" charset="-122"/>
                <a:cs typeface="宋体" pitchFamily="2" charset="-122"/>
              </a:rPr>
              <a:t>要让听众感到惊讶，激发听众的好奇心。通过给出出人意料的结论和商机来制造冲突。</a:t>
            </a:r>
            <a:endParaRPr kumimoji="0" lang="zh-CN" sz="1200" b="1" i="0" u="none" strike="noStrike" cap="none" normalizeH="0" baseline="0" dirty="0" smtClean="0">
              <a:ln>
                <a:noFill/>
              </a:ln>
              <a:solidFill>
                <a:srgbClr val="FF0066"/>
              </a:solidFill>
              <a:effectLst/>
              <a:latin typeface="微软雅黑" pitchFamily="34" charset="-122"/>
              <a:ea typeface="微软雅黑" pitchFamily="34" charset="-122"/>
              <a:cs typeface="宋体" pitchFamily="2" charset="-122"/>
            </a:endParaRPr>
          </a:p>
        </p:txBody>
      </p:sp>
      <p:sp>
        <p:nvSpPr>
          <p:cNvPr id="7" name="Rectangle 2"/>
          <p:cNvSpPr>
            <a:spLocks noChangeArrowheads="1"/>
          </p:cNvSpPr>
          <p:nvPr/>
        </p:nvSpPr>
        <p:spPr bwMode="auto">
          <a:xfrm>
            <a:off x="2928926" y="4695092"/>
            <a:ext cx="6000792" cy="3366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200" b="1" i="0" u="none" strike="noStrike" cap="none" normalizeH="0" baseline="0" dirty="0" smtClean="0">
                <a:ln>
                  <a:noFill/>
                </a:ln>
                <a:solidFill>
                  <a:srgbClr val="00B050"/>
                </a:solidFill>
                <a:effectLst/>
                <a:latin typeface="微软雅黑" pitchFamily="34" charset="-122"/>
                <a:ea typeface="微软雅黑" pitchFamily="34" charset="-122"/>
                <a:cs typeface="宋体" pitchFamily="2" charset="-122"/>
              </a:rPr>
              <a:t>介绍你的市场方案，通过介绍方案带来的好处让听众相信并接受你的方案。</a:t>
            </a:r>
            <a:endParaRPr kumimoji="0" lang="zh-CN" sz="1200" b="1" i="0" u="none" strike="noStrike" cap="none" normalizeH="0" baseline="0" dirty="0" smtClean="0">
              <a:ln>
                <a:noFill/>
              </a:ln>
              <a:solidFill>
                <a:srgbClr val="00B050"/>
              </a:solidFill>
              <a:effectLst/>
              <a:latin typeface="微软雅黑" pitchFamily="34" charset="-122"/>
              <a:ea typeface="微软雅黑" pitchFamily="34" charset="-122"/>
              <a:cs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4"/>
          <p:cNvSpPr>
            <a:spLocks noChangeArrowheads="1"/>
          </p:cNvSpPr>
          <p:nvPr/>
        </p:nvSpPr>
        <p:spPr bwMode="auto">
          <a:xfrm>
            <a:off x="785813" y="0"/>
            <a:ext cx="8358187" cy="1071563"/>
          </a:xfrm>
          <a:prstGeom prst="rect">
            <a:avLst/>
          </a:prstGeom>
          <a:solidFill>
            <a:srgbClr val="F1F1F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4099" name="矩形 5"/>
          <p:cNvSpPr>
            <a:spLocks noChangeArrowheads="1"/>
          </p:cNvSpPr>
          <p:nvPr/>
        </p:nvSpPr>
        <p:spPr bwMode="auto">
          <a:xfrm>
            <a:off x="0" y="1071563"/>
            <a:ext cx="9144000" cy="5786437"/>
          </a:xfrm>
          <a:prstGeom prst="rect">
            <a:avLst/>
          </a:prstGeom>
          <a:solidFill>
            <a:srgbClr val="8ABE5A"/>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4100" name="Rettangolo arrotondato 27"/>
          <p:cNvSpPr>
            <a:spLocks noChangeArrowheads="1"/>
          </p:cNvSpPr>
          <p:nvPr/>
        </p:nvSpPr>
        <p:spPr bwMode="auto">
          <a:xfrm>
            <a:off x="4071938" y="1357313"/>
            <a:ext cx="4498975" cy="1790700"/>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cap="flat" cmpd="sng">
                <a:solidFill>
                  <a:srgbClr val="395E8A"/>
                </a:solidFill>
                <a:round/>
                <a:headEnd/>
                <a:tailEnd/>
              </a14:hiddenLine>
            </a:ext>
          </a:extLst>
        </p:spPr>
        <p:txBody>
          <a:bodyPr anchor="ctr"/>
          <a:lstStyle/>
          <a:p>
            <a:pPr algn="ctr"/>
            <a:endParaRPr lang="zh-CN" altLang="zh-CN" sz="4800">
              <a:solidFill>
                <a:schemeClr val="bg1"/>
              </a:solidFill>
              <a:latin typeface="Arial Black" pitchFamily="34" charset="0"/>
              <a:sym typeface="Arial Black" pitchFamily="34" charset="0"/>
            </a:endParaRPr>
          </a:p>
        </p:txBody>
      </p:sp>
      <p:sp>
        <p:nvSpPr>
          <p:cNvPr id="4102" name="Rettangolo 7"/>
          <p:cNvSpPr>
            <a:spLocks noChangeArrowheads="1"/>
          </p:cNvSpPr>
          <p:nvPr/>
        </p:nvSpPr>
        <p:spPr bwMode="auto">
          <a:xfrm>
            <a:off x="857250" y="3357562"/>
            <a:ext cx="3571875" cy="2554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285750" indent="-285750">
              <a:buFont typeface="Arial" pitchFamily="34" charset="0"/>
              <a:buChar char="•"/>
            </a:pPr>
            <a:r>
              <a:rPr lang="zh-CN" altLang="en-US" sz="1600" dirty="0" smtClean="0">
                <a:solidFill>
                  <a:schemeClr val="bg1"/>
                </a:solidFill>
                <a:latin typeface="张海山锐线体简" pitchFamily="2" charset="-122"/>
                <a:ea typeface="张海山锐线体简" pitchFamily="2" charset="-122"/>
              </a:rPr>
              <a:t>女生自己购买</a:t>
            </a:r>
            <a:endParaRPr lang="en-US" altLang="zh-CN" sz="1600" dirty="0" smtClean="0">
              <a:solidFill>
                <a:schemeClr val="bg1"/>
              </a:solidFill>
              <a:latin typeface="张海山锐线体简" pitchFamily="2" charset="-122"/>
              <a:ea typeface="张海山锐线体简" pitchFamily="2" charset="-122"/>
            </a:endParaRPr>
          </a:p>
          <a:p>
            <a:pPr marL="285750" indent="-285750">
              <a:buFont typeface="Arial" pitchFamily="34" charset="0"/>
              <a:buChar char="•"/>
            </a:pPr>
            <a:endParaRPr lang="en-US" altLang="zh-CN" sz="1600" dirty="0" smtClean="0">
              <a:solidFill>
                <a:schemeClr val="bg1"/>
              </a:solidFill>
              <a:latin typeface="张海山锐线体简" pitchFamily="2" charset="-122"/>
              <a:ea typeface="张海山锐线体简" pitchFamily="2" charset="-122"/>
            </a:endParaRPr>
          </a:p>
          <a:p>
            <a:pPr marL="285750" indent="-285750">
              <a:buFont typeface="Arial" pitchFamily="34" charset="0"/>
              <a:buChar char="•"/>
            </a:pPr>
            <a:r>
              <a:rPr lang="zh-CN" altLang="en-US" sz="1600" dirty="0" smtClean="0">
                <a:solidFill>
                  <a:schemeClr val="bg1"/>
                </a:solidFill>
                <a:latin typeface="张海山锐线体简" pitchFamily="2" charset="-122"/>
                <a:ea typeface="张海山锐线体简" pitchFamily="2" charset="-122"/>
              </a:rPr>
              <a:t>忘记日子从而突然来袭时，都很焦虑，四处询问“有带那个吗”</a:t>
            </a:r>
            <a:endParaRPr lang="en-US" altLang="zh-CN" sz="1600" dirty="0" smtClean="0">
              <a:solidFill>
                <a:schemeClr val="bg1"/>
              </a:solidFill>
              <a:latin typeface="张海山锐线体简" pitchFamily="2" charset="-122"/>
              <a:ea typeface="张海山锐线体简" pitchFamily="2" charset="-122"/>
            </a:endParaRPr>
          </a:p>
          <a:p>
            <a:pPr marL="285750" indent="-285750">
              <a:buFont typeface="Arial" pitchFamily="34" charset="0"/>
              <a:buChar char="•"/>
            </a:pPr>
            <a:endParaRPr lang="en-US" altLang="zh-CN" sz="1600" dirty="0">
              <a:solidFill>
                <a:schemeClr val="bg1"/>
              </a:solidFill>
              <a:latin typeface="张海山锐线体简" pitchFamily="2" charset="-122"/>
              <a:ea typeface="张海山锐线体简" pitchFamily="2" charset="-122"/>
            </a:endParaRPr>
          </a:p>
          <a:p>
            <a:pPr marL="285750" indent="-285750">
              <a:buFont typeface="Arial" pitchFamily="34" charset="0"/>
              <a:buChar char="•"/>
            </a:pPr>
            <a:r>
              <a:rPr lang="zh-CN" altLang="en-US" sz="1600" dirty="0" smtClean="0">
                <a:solidFill>
                  <a:schemeClr val="bg1"/>
                </a:solidFill>
                <a:latin typeface="张海山锐线体简" pitchFamily="2" charset="-122"/>
                <a:ea typeface="张海山锐线体简" pitchFamily="2" charset="-122"/>
              </a:rPr>
              <a:t>如果没有人带的话，就会自己去买或者让别人帮忙买</a:t>
            </a:r>
            <a:endParaRPr lang="en-US" altLang="zh-CN" sz="1600" dirty="0" smtClean="0">
              <a:solidFill>
                <a:schemeClr val="bg1"/>
              </a:solidFill>
              <a:latin typeface="张海山锐线体简" pitchFamily="2" charset="-122"/>
              <a:ea typeface="张海山锐线体简" pitchFamily="2" charset="-122"/>
            </a:endParaRPr>
          </a:p>
          <a:p>
            <a:pPr marL="285750" indent="-285750">
              <a:buFont typeface="Arial" pitchFamily="34" charset="0"/>
              <a:buChar char="•"/>
            </a:pPr>
            <a:endParaRPr lang="en-US" altLang="zh-CN" sz="1600" dirty="0">
              <a:solidFill>
                <a:schemeClr val="bg1"/>
              </a:solidFill>
              <a:latin typeface="张海山锐线体简" pitchFamily="2" charset="-122"/>
              <a:ea typeface="张海山锐线体简" pitchFamily="2" charset="-122"/>
            </a:endParaRPr>
          </a:p>
          <a:p>
            <a:pPr marL="285750" indent="-285750">
              <a:buFont typeface="Arial" pitchFamily="34" charset="0"/>
              <a:buChar char="•"/>
            </a:pPr>
            <a:r>
              <a:rPr lang="zh-CN" altLang="en-US" sz="1600" dirty="0" smtClean="0">
                <a:solidFill>
                  <a:schemeClr val="bg1"/>
                </a:solidFill>
                <a:latin typeface="张海山锐线体简" pitchFamily="2" charset="-122"/>
                <a:ea typeface="张海山锐线体简" pitchFamily="2" charset="-122"/>
              </a:rPr>
              <a:t>男生陪购买</a:t>
            </a:r>
            <a:r>
              <a:rPr lang="en-US" altLang="zh-CN" sz="1600" dirty="0" smtClean="0">
                <a:solidFill>
                  <a:schemeClr val="bg1"/>
                </a:solidFill>
                <a:latin typeface="张海山锐线体简" pitchFamily="2" charset="-122"/>
                <a:ea typeface="张海山锐线体简" pitchFamily="2" charset="-122"/>
              </a:rPr>
              <a:t>——</a:t>
            </a:r>
            <a:r>
              <a:rPr lang="zh-CN" altLang="en-US" sz="1600" dirty="0" smtClean="0">
                <a:solidFill>
                  <a:schemeClr val="bg1"/>
                </a:solidFill>
                <a:latin typeface="张海山锐线体简" pitchFamily="2" charset="-122"/>
                <a:ea typeface="张海山锐线体简" pitchFamily="2" charset="-122"/>
              </a:rPr>
              <a:t>少 </a:t>
            </a:r>
            <a:endParaRPr lang="en-US" altLang="zh-CN" sz="1600" dirty="0" smtClean="0">
              <a:solidFill>
                <a:schemeClr val="bg1"/>
              </a:solidFill>
              <a:latin typeface="张海山锐线体简" pitchFamily="2" charset="-122"/>
              <a:ea typeface="张海山锐线体简" pitchFamily="2" charset="-122"/>
            </a:endParaRPr>
          </a:p>
          <a:p>
            <a:pPr marL="285750" indent="-285750">
              <a:buFont typeface="Arial" pitchFamily="34" charset="0"/>
              <a:buChar char="•"/>
            </a:pPr>
            <a:endParaRPr lang="zh-CN" altLang="en-US" sz="1600" dirty="0">
              <a:solidFill>
                <a:schemeClr val="bg1"/>
              </a:solidFill>
              <a:latin typeface="张海山锐线体简" pitchFamily="2" charset="-122"/>
              <a:ea typeface="张海山锐线体简" pitchFamily="2" charset="-122"/>
            </a:endParaRPr>
          </a:p>
        </p:txBody>
      </p:sp>
      <p:sp>
        <p:nvSpPr>
          <p:cNvPr id="4103" name="矩形 10"/>
          <p:cNvSpPr>
            <a:spLocks noChangeArrowheads="1"/>
          </p:cNvSpPr>
          <p:nvPr/>
        </p:nvSpPr>
        <p:spPr bwMode="auto">
          <a:xfrm>
            <a:off x="0" y="0"/>
            <a:ext cx="857250" cy="1071563"/>
          </a:xfrm>
          <a:prstGeom prst="rect">
            <a:avLst/>
          </a:prstGeom>
          <a:solidFill>
            <a:srgbClr val="38B8D5"/>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grpSp>
        <p:nvGrpSpPr>
          <p:cNvPr id="3" name="Group 9"/>
          <p:cNvGrpSpPr>
            <a:grpSpLocks/>
          </p:cNvGrpSpPr>
          <p:nvPr/>
        </p:nvGrpSpPr>
        <p:grpSpPr bwMode="auto">
          <a:xfrm>
            <a:off x="1071563" y="563563"/>
            <a:ext cx="409575" cy="333375"/>
            <a:chOff x="0" y="0"/>
            <a:chExt cx="1259" cy="1024"/>
          </a:xfrm>
        </p:grpSpPr>
        <p:sp>
          <p:nvSpPr>
            <p:cNvPr id="4106" name="Freeform 23"/>
            <p:cNvSpPr>
              <a:spLocks/>
            </p:cNvSpPr>
            <p:nvPr/>
          </p:nvSpPr>
          <p:spPr bwMode="auto">
            <a:xfrm>
              <a:off x="0" y="0"/>
              <a:ext cx="1259" cy="598"/>
            </a:xfrm>
            <a:custGeom>
              <a:avLst/>
              <a:gdLst>
                <a:gd name="T0" fmla="*/ 0 w 533"/>
                <a:gd name="T1" fmla="*/ 0 h 253"/>
                <a:gd name="T2" fmla="*/ 533 w 533"/>
                <a:gd name="T3" fmla="*/ 253 h 253"/>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4107" name="Freeform 24"/>
            <p:cNvSpPr>
              <a:spLocks/>
            </p:cNvSpPr>
            <p:nvPr/>
          </p:nvSpPr>
          <p:spPr bwMode="auto">
            <a:xfrm>
              <a:off x="175" y="137"/>
              <a:ext cx="905" cy="887"/>
            </a:xfrm>
            <a:custGeom>
              <a:avLst/>
              <a:gdLst>
                <a:gd name="T0" fmla="*/ 0 w 383"/>
                <a:gd name="T1" fmla="*/ 0 h 375"/>
                <a:gd name="T2" fmla="*/ 383 w 383"/>
                <a:gd name="T3" fmla="*/ 375 h 375"/>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4108" name="Freeform 29"/>
          <p:cNvSpPr>
            <a:spLocks noEditPoints="1" noChangeArrowheads="1"/>
          </p:cNvSpPr>
          <p:nvPr/>
        </p:nvSpPr>
        <p:spPr bwMode="auto">
          <a:xfrm>
            <a:off x="2000250" y="563563"/>
            <a:ext cx="409575" cy="382587"/>
          </a:xfrm>
          <a:custGeom>
            <a:avLst/>
            <a:gdLst>
              <a:gd name="T0" fmla="*/ 519 w 606"/>
              <a:gd name="T1" fmla="*/ 0 h 567"/>
              <a:gd name="T2" fmla="*/ 87 w 606"/>
              <a:gd name="T3" fmla="*/ 0 h 567"/>
              <a:gd name="T4" fmla="*/ 0 w 606"/>
              <a:gd name="T5" fmla="*/ 86 h 567"/>
              <a:gd name="T6" fmla="*/ 0 w 606"/>
              <a:gd name="T7" fmla="*/ 346 h 567"/>
              <a:gd name="T8" fmla="*/ 87 w 606"/>
              <a:gd name="T9" fmla="*/ 432 h 567"/>
              <a:gd name="T10" fmla="*/ 267 w 606"/>
              <a:gd name="T11" fmla="*/ 432 h 567"/>
              <a:gd name="T12" fmla="*/ 267 w 606"/>
              <a:gd name="T13" fmla="*/ 567 h 567"/>
              <a:gd name="T14" fmla="*/ 425 w 606"/>
              <a:gd name="T15" fmla="*/ 432 h 567"/>
              <a:gd name="T16" fmla="*/ 519 w 606"/>
              <a:gd name="T17" fmla="*/ 432 h 567"/>
              <a:gd name="T18" fmla="*/ 583 w 606"/>
              <a:gd name="T19" fmla="*/ 404 h 567"/>
              <a:gd name="T20" fmla="*/ 583 w 606"/>
              <a:gd name="T21" fmla="*/ 404 h 567"/>
              <a:gd name="T22" fmla="*/ 583 w 606"/>
              <a:gd name="T23" fmla="*/ 403 h 567"/>
              <a:gd name="T24" fmla="*/ 606 w 606"/>
              <a:gd name="T25" fmla="*/ 346 h 567"/>
              <a:gd name="T26" fmla="*/ 606 w 606"/>
              <a:gd name="T27" fmla="*/ 86 h 567"/>
              <a:gd name="T28" fmla="*/ 519 w 606"/>
              <a:gd name="T29" fmla="*/ 0 h 567"/>
              <a:gd name="T30" fmla="*/ 291 w 606"/>
              <a:gd name="T31" fmla="*/ 70 h 567"/>
              <a:gd name="T32" fmla="*/ 323 w 606"/>
              <a:gd name="T33" fmla="*/ 55 h 567"/>
              <a:gd name="T34" fmla="*/ 351 w 606"/>
              <a:gd name="T35" fmla="*/ 66 h 567"/>
              <a:gd name="T36" fmla="*/ 361 w 606"/>
              <a:gd name="T37" fmla="*/ 94 h 567"/>
              <a:gd name="T38" fmla="*/ 348 w 606"/>
              <a:gd name="T39" fmla="*/ 127 h 567"/>
              <a:gd name="T40" fmla="*/ 316 w 606"/>
              <a:gd name="T41" fmla="*/ 142 h 567"/>
              <a:gd name="T42" fmla="*/ 289 w 606"/>
              <a:gd name="T43" fmla="*/ 131 h 567"/>
              <a:gd name="T44" fmla="*/ 278 w 606"/>
              <a:gd name="T45" fmla="*/ 103 h 567"/>
              <a:gd name="T46" fmla="*/ 291 w 606"/>
              <a:gd name="T47" fmla="*/ 70 h 567"/>
              <a:gd name="T48" fmla="*/ 374 w 606"/>
              <a:gd name="T49" fmla="*/ 317 h 567"/>
              <a:gd name="T50" fmla="*/ 316 w 606"/>
              <a:gd name="T51" fmla="*/ 367 h 567"/>
              <a:gd name="T52" fmla="*/ 286 w 606"/>
              <a:gd name="T53" fmla="*/ 377 h 567"/>
              <a:gd name="T54" fmla="*/ 262 w 606"/>
              <a:gd name="T55" fmla="*/ 367 h 567"/>
              <a:gd name="T56" fmla="*/ 253 w 606"/>
              <a:gd name="T57" fmla="*/ 342 h 567"/>
              <a:gd name="T58" fmla="*/ 277 w 606"/>
              <a:gd name="T59" fmla="*/ 235 h 567"/>
              <a:gd name="T60" fmla="*/ 265 w 606"/>
              <a:gd name="T61" fmla="*/ 247 h 567"/>
              <a:gd name="T62" fmla="*/ 254 w 606"/>
              <a:gd name="T63" fmla="*/ 257 h 567"/>
              <a:gd name="T64" fmla="*/ 219 w 606"/>
              <a:gd name="T65" fmla="*/ 230 h 567"/>
              <a:gd name="T66" fmla="*/ 231 w 606"/>
              <a:gd name="T67" fmla="*/ 216 h 567"/>
              <a:gd name="T68" fmla="*/ 287 w 606"/>
              <a:gd name="T69" fmla="*/ 169 h 567"/>
              <a:gd name="T70" fmla="*/ 325 w 606"/>
              <a:gd name="T71" fmla="*/ 156 h 567"/>
              <a:gd name="T72" fmla="*/ 346 w 606"/>
              <a:gd name="T73" fmla="*/ 163 h 567"/>
              <a:gd name="T74" fmla="*/ 356 w 606"/>
              <a:gd name="T75" fmla="*/ 184 h 567"/>
              <a:gd name="T76" fmla="*/ 341 w 606"/>
              <a:gd name="T77" fmla="*/ 242 h 567"/>
              <a:gd name="T78" fmla="*/ 325 w 606"/>
              <a:gd name="T79" fmla="*/ 301 h 567"/>
              <a:gd name="T80" fmla="*/ 343 w 606"/>
              <a:gd name="T81" fmla="*/ 285 h 567"/>
              <a:gd name="T82" fmla="*/ 355 w 606"/>
              <a:gd name="T83" fmla="*/ 274 h 567"/>
              <a:gd name="T84" fmla="*/ 387 w 606"/>
              <a:gd name="T85" fmla="*/ 305 h 567"/>
              <a:gd name="T86" fmla="*/ 374 w 606"/>
              <a:gd name="T87" fmla="*/ 317 h 5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6"/>
              <a:gd name="T133" fmla="*/ 0 h 567"/>
              <a:gd name="T134" fmla="*/ 606 w 606"/>
              <a:gd name="T135" fmla="*/ 567 h 5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custGeom>
          <a:solidFill>
            <a:srgbClr val="76923C"/>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4" name="Group 13"/>
          <p:cNvGrpSpPr>
            <a:grpSpLocks/>
          </p:cNvGrpSpPr>
          <p:nvPr/>
        </p:nvGrpSpPr>
        <p:grpSpPr bwMode="auto">
          <a:xfrm>
            <a:off x="3876675" y="500063"/>
            <a:ext cx="381000" cy="382587"/>
            <a:chOff x="0" y="0"/>
            <a:chExt cx="1212" cy="1212"/>
          </a:xfrm>
        </p:grpSpPr>
        <p:sp>
          <p:nvSpPr>
            <p:cNvPr id="4110" name="Freeform 34"/>
            <p:cNvSpPr>
              <a:spLocks/>
            </p:cNvSpPr>
            <p:nvPr/>
          </p:nvSpPr>
          <p:spPr bwMode="auto">
            <a:xfrm>
              <a:off x="267" y="0"/>
              <a:ext cx="678" cy="549"/>
            </a:xfrm>
            <a:custGeom>
              <a:avLst/>
              <a:gdLst>
                <a:gd name="T0" fmla="*/ 0 w 287"/>
                <a:gd name="T1" fmla="*/ 0 h 232"/>
                <a:gd name="T2" fmla="*/ 287 w 287"/>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4111" name="Freeform 35"/>
            <p:cNvSpPr>
              <a:spLocks/>
            </p:cNvSpPr>
            <p:nvPr/>
          </p:nvSpPr>
          <p:spPr bwMode="auto">
            <a:xfrm>
              <a:off x="0" y="605"/>
              <a:ext cx="1212" cy="607"/>
            </a:xfrm>
            <a:custGeom>
              <a:avLst/>
              <a:gdLst>
                <a:gd name="T0" fmla="*/ 0 w 513"/>
                <a:gd name="T1" fmla="*/ 0 h 257"/>
                <a:gd name="T2" fmla="*/ 513 w 513"/>
                <a:gd name="T3" fmla="*/ 257 h 257"/>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4112" name="Freeform 40"/>
          <p:cNvSpPr>
            <a:spLocks noEditPoints="1" noChangeArrowheads="1"/>
          </p:cNvSpPr>
          <p:nvPr/>
        </p:nvSpPr>
        <p:spPr bwMode="auto">
          <a:xfrm>
            <a:off x="4741863" y="563563"/>
            <a:ext cx="473075" cy="319087"/>
          </a:xfrm>
          <a:custGeom>
            <a:avLst/>
            <a:gdLst>
              <a:gd name="T0" fmla="*/ 594 w 655"/>
              <a:gd name="T1" fmla="*/ 0 h 441"/>
              <a:gd name="T2" fmla="*/ 62 w 655"/>
              <a:gd name="T3" fmla="*/ 0 h 441"/>
              <a:gd name="T4" fmla="*/ 0 w 655"/>
              <a:gd name="T5" fmla="*/ 64 h 441"/>
              <a:gd name="T6" fmla="*/ 0 w 655"/>
              <a:gd name="T7" fmla="*/ 378 h 441"/>
              <a:gd name="T8" fmla="*/ 62 w 655"/>
              <a:gd name="T9" fmla="*/ 441 h 441"/>
              <a:gd name="T10" fmla="*/ 594 w 655"/>
              <a:gd name="T11" fmla="*/ 441 h 441"/>
              <a:gd name="T12" fmla="*/ 655 w 655"/>
              <a:gd name="T13" fmla="*/ 378 h 441"/>
              <a:gd name="T14" fmla="*/ 655 w 655"/>
              <a:gd name="T15" fmla="*/ 64 h 441"/>
              <a:gd name="T16" fmla="*/ 594 w 655"/>
              <a:gd name="T17" fmla="*/ 0 h 441"/>
              <a:gd name="T18" fmla="*/ 298 w 655"/>
              <a:gd name="T19" fmla="*/ 228 h 441"/>
              <a:gd name="T20" fmla="*/ 77 w 655"/>
              <a:gd name="T21" fmla="*/ 358 h 441"/>
              <a:gd name="T22" fmla="*/ 77 w 655"/>
              <a:gd name="T23" fmla="*/ 94 h 441"/>
              <a:gd name="T24" fmla="*/ 298 w 655"/>
              <a:gd name="T25" fmla="*/ 228 h 441"/>
              <a:gd name="T26" fmla="*/ 123 w 655"/>
              <a:gd name="T27" fmla="*/ 77 h 441"/>
              <a:gd name="T28" fmla="*/ 556 w 655"/>
              <a:gd name="T29" fmla="*/ 77 h 441"/>
              <a:gd name="T30" fmla="*/ 336 w 655"/>
              <a:gd name="T31" fmla="*/ 206 h 441"/>
              <a:gd name="T32" fmla="*/ 123 w 655"/>
              <a:gd name="T33" fmla="*/ 77 h 441"/>
              <a:gd name="T34" fmla="*/ 336 w 655"/>
              <a:gd name="T35" fmla="*/ 251 h 441"/>
              <a:gd name="T36" fmla="*/ 523 w 655"/>
              <a:gd name="T37" fmla="*/ 364 h 441"/>
              <a:gd name="T38" fmla="*/ 142 w 655"/>
              <a:gd name="T39" fmla="*/ 364 h 441"/>
              <a:gd name="T40" fmla="*/ 336 w 655"/>
              <a:gd name="T41" fmla="*/ 251 h 441"/>
              <a:gd name="T42" fmla="*/ 373 w 655"/>
              <a:gd name="T43" fmla="*/ 229 h 441"/>
              <a:gd name="T44" fmla="*/ 578 w 655"/>
              <a:gd name="T45" fmla="*/ 109 h 441"/>
              <a:gd name="T46" fmla="*/ 578 w 655"/>
              <a:gd name="T47" fmla="*/ 353 h 441"/>
              <a:gd name="T48" fmla="*/ 373 w 655"/>
              <a:gd name="T49" fmla="*/ 229 h 4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55"/>
              <a:gd name="T76" fmla="*/ 0 h 441"/>
              <a:gd name="T77" fmla="*/ 655 w 655"/>
              <a:gd name="T78" fmla="*/ 441 h 4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5" name="Group 17"/>
          <p:cNvGrpSpPr>
            <a:grpSpLocks/>
          </p:cNvGrpSpPr>
          <p:nvPr/>
        </p:nvGrpSpPr>
        <p:grpSpPr bwMode="auto">
          <a:xfrm>
            <a:off x="2984500" y="500063"/>
            <a:ext cx="303213" cy="382587"/>
            <a:chOff x="0" y="0"/>
            <a:chExt cx="1139825" cy="1436688"/>
          </a:xfrm>
        </p:grpSpPr>
        <p:sp>
          <p:nvSpPr>
            <p:cNvPr id="4114" name="Freeform 62"/>
            <p:cNvSpPr>
              <a:spLocks/>
            </p:cNvSpPr>
            <p:nvPr/>
          </p:nvSpPr>
          <p:spPr bwMode="auto">
            <a:xfrm>
              <a:off x="0" y="566738"/>
              <a:ext cx="1139825" cy="869950"/>
            </a:xfrm>
            <a:custGeom>
              <a:avLst/>
              <a:gdLst>
                <a:gd name="T0" fmla="*/ 0 w 304"/>
                <a:gd name="T1" fmla="*/ 0 h 232"/>
                <a:gd name="T2" fmla="*/ 304 w 304"/>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4115" name="Freeform 61"/>
            <p:cNvSpPr>
              <a:spLocks/>
            </p:cNvSpPr>
            <p:nvPr/>
          </p:nvSpPr>
          <p:spPr bwMode="auto">
            <a:xfrm>
              <a:off x="71438" y="0"/>
              <a:ext cx="990600" cy="495300"/>
            </a:xfrm>
            <a:custGeom>
              <a:avLst/>
              <a:gdLst>
                <a:gd name="T0" fmla="*/ 0 w 264"/>
                <a:gd name="T1" fmla="*/ 0 h 132"/>
                <a:gd name="T2" fmla="*/ 264 w 264"/>
                <a:gd name="T3" fmla="*/ 132 h 1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2" name="TextBox 1"/>
          <p:cNvSpPr txBox="1"/>
          <p:nvPr/>
        </p:nvSpPr>
        <p:spPr>
          <a:xfrm>
            <a:off x="132750" y="201992"/>
            <a:ext cx="653064" cy="769441"/>
          </a:xfrm>
          <a:prstGeom prst="rect">
            <a:avLst/>
          </a:prstGeom>
          <a:noFill/>
        </p:spPr>
        <p:txBody>
          <a:bodyPr wrap="square" rtlCol="0">
            <a:spAutoFit/>
          </a:bodyPr>
          <a:lstStyle/>
          <a:p>
            <a:r>
              <a:rPr lang="en-US" altLang="zh-CN" sz="4400" dirty="0" smtClean="0">
                <a:solidFill>
                  <a:schemeClr val="bg1"/>
                </a:solidFill>
                <a:latin typeface="DFPPOP3W12-B5" pitchFamily="82" charset="-120"/>
                <a:ea typeface="DFPPOP3W12-B5" pitchFamily="82" charset="-120"/>
              </a:rPr>
              <a:t>1</a:t>
            </a:r>
            <a:endParaRPr lang="zh-CN" altLang="en-US" sz="4400" dirty="0">
              <a:solidFill>
                <a:schemeClr val="bg1"/>
              </a:solidFill>
              <a:latin typeface="DFPPOP3W12-B5" pitchFamily="82" charset="-120"/>
              <a:ea typeface="DFPPOP3W12-B5" pitchFamily="82" charset="-120"/>
            </a:endParaRPr>
          </a:p>
        </p:txBody>
      </p:sp>
      <p:pic>
        <p:nvPicPr>
          <p:cNvPr id="4120" name="Picture 24"/>
          <p:cNvPicPr>
            <a:picLocks noChangeAspect="1" noChangeArrowheads="1"/>
          </p:cNvPicPr>
          <p:nvPr/>
        </p:nvPicPr>
        <p:blipFill>
          <a:blip r:embed="rId3" cstate="print">
            <a:extLst>
              <a:ext uri="{BEBA8EAE-BF5A-486C-A8C5-ECC9F3942E4B}">
                <a14:imgProps xmlns="" xmlns:a14="http://schemas.microsoft.com/office/drawing/2010/main">
                  <a14:imgLayer r:embed="">
                    <a14:imgEffect>
                      <a14:brightnessContrast contrast="20000"/>
                    </a14:imgEffect>
                  </a14:imgLayer>
                </a14:imgProps>
              </a:ext>
              <a:ext uri="{28A0092B-C50C-407E-A947-70E740481C1C}">
                <a14:useLocalDpi xmlns="" xmlns:a14="http://schemas.microsoft.com/office/drawing/2010/main" val="0"/>
              </a:ext>
            </a:extLst>
          </a:blip>
          <a:srcRect/>
          <a:stretch>
            <a:fillRect/>
          </a:stretch>
        </p:blipFill>
        <p:spPr bwMode="auto">
          <a:xfrm>
            <a:off x="5076231" y="3388907"/>
            <a:ext cx="2967034" cy="22089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2" name="Rectangle 1"/>
          <p:cNvSpPr>
            <a:spLocks noChangeArrowheads="1"/>
          </p:cNvSpPr>
          <p:nvPr/>
        </p:nvSpPr>
        <p:spPr bwMode="auto">
          <a:xfrm>
            <a:off x="928662" y="107556"/>
            <a:ext cx="3357586"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spcBef>
                <a:spcPct val="0"/>
              </a:spcBef>
              <a:spcAft>
                <a:spcPct val="0"/>
              </a:spcAft>
              <a:buClrTx/>
              <a:buSzTx/>
              <a:buFontTx/>
              <a:buNone/>
              <a:tabLst/>
            </a:pPr>
            <a:r>
              <a:rPr kumimoji="0" lang="zh-CN" sz="1600" b="1"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开场白一：</a:t>
            </a:r>
            <a:endParaRPr kumimoji="0" lang="en-US" altLang="zh-CN" sz="1600" b="1"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endParaRPr>
          </a:p>
          <a:p>
            <a:pPr marL="0" marR="0" lvl="0" indent="0" algn="l" defTabSz="914400" rtl="0" eaLnBrk="1" fontAlgn="base" latinLnBrk="0" hangingPunct="1">
              <a:spcBef>
                <a:spcPct val="0"/>
              </a:spcBef>
              <a:spcAft>
                <a:spcPct val="0"/>
              </a:spcAft>
              <a:buClrTx/>
              <a:buSzTx/>
              <a:buFontTx/>
              <a:buNone/>
              <a:tabLst/>
            </a:pPr>
            <a:r>
              <a:rPr kumimoji="0" lang="zh-CN" sz="3600" b="1"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描述现状</a:t>
            </a:r>
            <a:endParaRPr kumimoji="0" lang="zh-CN" sz="6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3" name="Rectangle 2"/>
          <p:cNvSpPr>
            <a:spLocks noChangeArrowheads="1"/>
          </p:cNvSpPr>
          <p:nvPr/>
        </p:nvSpPr>
        <p:spPr bwMode="auto">
          <a:xfrm>
            <a:off x="3286116" y="1214422"/>
            <a:ext cx="5429288" cy="15935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lnSpc>
                <a:spcPct val="150000"/>
              </a:lnSpc>
              <a:spcBef>
                <a:spcPct val="0"/>
              </a:spcBef>
              <a:spcAft>
                <a:spcPct val="0"/>
              </a:spcAft>
            </a:pPr>
            <a:r>
              <a:rPr lang="zh-CN" altLang="en-US" sz="1100" dirty="0" smtClean="0">
                <a:solidFill>
                  <a:srgbClr val="333333"/>
                </a:solidFill>
                <a:latin typeface="微软雅黑" pitchFamily="34" charset="-122"/>
                <a:ea typeface="微软雅黑" pitchFamily="34" charset="-122"/>
                <a:cs typeface="宋体" pitchFamily="2" charset="-122"/>
              </a:rPr>
              <a:t>作为开场，你要快速有效地讲一下你们行业、领域或产品类别中存在的某个问题。回顾你对竞争者的分析及行业一直所奉行的陈规旧律。通过这些陈规旧律向听众说明，大家一直在做同样的事情、采取同样的竞争手段，或这种现状在很长时间内都没有发生过改变。</a:t>
            </a:r>
          </a:p>
          <a:p>
            <a:pPr marL="0" marR="0" lvl="0" indent="0" algn="l" defTabSz="914400" rtl="0" eaLnBrk="1" fontAlgn="base" latinLnBrk="0" hangingPunct="1">
              <a:lnSpc>
                <a:spcPct val="150000"/>
              </a:lnSpc>
              <a:spcBef>
                <a:spcPct val="0"/>
              </a:spcBef>
              <a:spcAft>
                <a:spcPct val="0"/>
              </a:spcAft>
              <a:buClrTx/>
              <a:buSzTx/>
              <a:buFontTx/>
              <a:buNone/>
              <a:tabLst/>
            </a:pPr>
            <a:endParaRPr kumimoji="0" lang="zh-CN"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4" name="Rectangle 2"/>
          <p:cNvSpPr>
            <a:spLocks noChangeArrowheads="1"/>
          </p:cNvSpPr>
          <p:nvPr/>
        </p:nvSpPr>
        <p:spPr bwMode="auto">
          <a:xfrm>
            <a:off x="3286116" y="500042"/>
            <a:ext cx="5429288" cy="5078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rPr>
              <a:t>介绍当前市场现状中的陈规纪律，指出问题</a:t>
            </a:r>
            <a:endParaRPr kumimoji="0" lang="zh-CN"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矩形 12"/>
          <p:cNvSpPr>
            <a:spLocks noChangeArrowheads="1"/>
          </p:cNvSpPr>
          <p:nvPr/>
        </p:nvSpPr>
        <p:spPr bwMode="auto">
          <a:xfrm>
            <a:off x="785813" y="0"/>
            <a:ext cx="8358187" cy="1071563"/>
          </a:xfrm>
          <a:prstGeom prst="rect">
            <a:avLst/>
          </a:prstGeom>
          <a:solidFill>
            <a:srgbClr val="F1F1F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2" name="矩形 5"/>
          <p:cNvSpPr>
            <a:spLocks noChangeArrowheads="1"/>
          </p:cNvSpPr>
          <p:nvPr/>
        </p:nvSpPr>
        <p:spPr bwMode="auto">
          <a:xfrm>
            <a:off x="0" y="1"/>
            <a:ext cx="857250" cy="1071562"/>
          </a:xfrm>
          <a:prstGeom prst="rect">
            <a:avLst/>
          </a:prstGeom>
          <a:solidFill>
            <a:srgbClr val="8ABE5A"/>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5122" name="矩形 5"/>
          <p:cNvSpPr>
            <a:spLocks noChangeArrowheads="1"/>
          </p:cNvSpPr>
          <p:nvPr/>
        </p:nvSpPr>
        <p:spPr bwMode="auto">
          <a:xfrm>
            <a:off x="0" y="1071563"/>
            <a:ext cx="9144000" cy="5786437"/>
          </a:xfrm>
          <a:prstGeom prst="rect">
            <a:avLst/>
          </a:prstGeom>
          <a:solidFill>
            <a:srgbClr val="CC4444"/>
          </a:solidFill>
          <a:ln>
            <a:noFill/>
          </a:ln>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5123" name="Rettangolo 5"/>
          <p:cNvSpPr>
            <a:spLocks noChangeArrowheads="1"/>
          </p:cNvSpPr>
          <p:nvPr/>
        </p:nvSpPr>
        <p:spPr bwMode="auto">
          <a:xfrm rot="10800000">
            <a:off x="7286625" y="5497318"/>
            <a:ext cx="785813" cy="642937"/>
          </a:xfrm>
          <a:prstGeom prst="triangle">
            <a:avLst>
              <a:gd name="adj" fmla="val 50000"/>
            </a:avLst>
          </a:prstGeom>
          <a:solidFill>
            <a:schemeClr val="bg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MS PGothic" pitchFamily="34" charset="-128"/>
              <a:ea typeface="MS PGothic" pitchFamily="34" charset="-128"/>
              <a:sym typeface="MS PGothic" pitchFamily="34" charset="-128"/>
            </a:endParaRPr>
          </a:p>
        </p:txBody>
      </p:sp>
      <p:sp>
        <p:nvSpPr>
          <p:cNvPr id="5124" name="Rettangolo arrotondato 27"/>
          <p:cNvSpPr>
            <a:spLocks noChangeArrowheads="1"/>
          </p:cNvSpPr>
          <p:nvPr/>
        </p:nvSpPr>
        <p:spPr bwMode="auto">
          <a:xfrm>
            <a:off x="4071938" y="1568256"/>
            <a:ext cx="4498975" cy="1790700"/>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cap="flat" cmpd="sng">
                <a:solidFill>
                  <a:srgbClr val="395E8A"/>
                </a:solidFill>
                <a:round/>
                <a:headEnd/>
                <a:tailEnd/>
              </a14:hiddenLine>
            </a:ext>
          </a:extLst>
        </p:spPr>
        <p:txBody>
          <a:bodyPr anchor="ctr"/>
          <a:lstStyle/>
          <a:p>
            <a:pPr algn="ctr"/>
            <a:endParaRPr lang="zh-CN" altLang="zh-CN" sz="4800">
              <a:solidFill>
                <a:schemeClr val="bg1"/>
              </a:solidFill>
              <a:latin typeface="Arial Black" pitchFamily="34" charset="0"/>
              <a:sym typeface="Arial Black" pitchFamily="34" charset="0"/>
            </a:endParaRPr>
          </a:p>
        </p:txBody>
      </p:sp>
      <p:sp>
        <p:nvSpPr>
          <p:cNvPr id="5125" name="Rettangolo 5"/>
          <p:cNvSpPr>
            <a:spLocks noChangeArrowheads="1"/>
          </p:cNvSpPr>
          <p:nvPr/>
        </p:nvSpPr>
        <p:spPr bwMode="auto">
          <a:xfrm>
            <a:off x="857250" y="2266755"/>
            <a:ext cx="7572375" cy="3643313"/>
          </a:xfrm>
          <a:prstGeom prst="roundRect">
            <a:avLst>
              <a:gd name="adj" fmla="val 2819"/>
            </a:avLst>
          </a:prstGeom>
          <a:solidFill>
            <a:schemeClr val="bg1"/>
          </a:solidFill>
          <a:ln>
            <a:noFill/>
          </a:ln>
          <a:extLst>
            <a:ext uri="{91240B29-F687-4F45-9708-019B960494DF}">
              <a14:hiddenLine xmlns="" xmlns:a14="http://schemas.microsoft.com/office/drawing/2010/main" w="25400" cap="flat" cmpd="sng">
                <a:solidFill>
                  <a:srgbClr val="395E8A"/>
                </a:solidFill>
                <a:round/>
                <a:headEnd/>
                <a:tailEnd/>
              </a14:hiddenLine>
            </a:ext>
          </a:extLst>
        </p:spPr>
        <p:txBody>
          <a:bodyPr anchor="ctr"/>
          <a:lstStyle/>
          <a:p>
            <a:pPr algn="ctr"/>
            <a:endParaRPr lang="zh-CN" altLang="zh-CN">
              <a:solidFill>
                <a:srgbClr val="FFFFFF"/>
              </a:solidFill>
              <a:latin typeface="MS PGothic" pitchFamily="34" charset="-128"/>
              <a:ea typeface="MS PGothic" pitchFamily="34" charset="-128"/>
              <a:sym typeface="MS PGothic" pitchFamily="34" charset="-128"/>
            </a:endParaRPr>
          </a:p>
        </p:txBody>
      </p:sp>
      <p:grpSp>
        <p:nvGrpSpPr>
          <p:cNvPr id="3" name="Group 9"/>
          <p:cNvGrpSpPr>
            <a:grpSpLocks/>
          </p:cNvGrpSpPr>
          <p:nvPr/>
        </p:nvGrpSpPr>
        <p:grpSpPr bwMode="auto">
          <a:xfrm>
            <a:off x="1071563" y="563563"/>
            <a:ext cx="409575" cy="333375"/>
            <a:chOff x="0" y="0"/>
            <a:chExt cx="1259" cy="1024"/>
          </a:xfrm>
        </p:grpSpPr>
        <p:sp>
          <p:nvSpPr>
            <p:cNvPr id="5130" name="Freeform 23"/>
            <p:cNvSpPr>
              <a:spLocks/>
            </p:cNvSpPr>
            <p:nvPr/>
          </p:nvSpPr>
          <p:spPr bwMode="auto">
            <a:xfrm>
              <a:off x="0" y="0"/>
              <a:ext cx="1259" cy="598"/>
            </a:xfrm>
            <a:custGeom>
              <a:avLst/>
              <a:gdLst>
                <a:gd name="T0" fmla="*/ 0 w 533"/>
                <a:gd name="T1" fmla="*/ 0 h 253"/>
                <a:gd name="T2" fmla="*/ 533 w 533"/>
                <a:gd name="T3" fmla="*/ 253 h 253"/>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5131" name="Freeform 24"/>
            <p:cNvSpPr>
              <a:spLocks/>
            </p:cNvSpPr>
            <p:nvPr/>
          </p:nvSpPr>
          <p:spPr bwMode="auto">
            <a:xfrm>
              <a:off x="175" y="137"/>
              <a:ext cx="905" cy="887"/>
            </a:xfrm>
            <a:custGeom>
              <a:avLst/>
              <a:gdLst>
                <a:gd name="T0" fmla="*/ 0 w 383"/>
                <a:gd name="T1" fmla="*/ 0 h 375"/>
                <a:gd name="T2" fmla="*/ 383 w 383"/>
                <a:gd name="T3" fmla="*/ 375 h 375"/>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5132" name="Freeform 29"/>
          <p:cNvSpPr>
            <a:spLocks noEditPoints="1" noChangeArrowheads="1"/>
          </p:cNvSpPr>
          <p:nvPr/>
        </p:nvSpPr>
        <p:spPr bwMode="auto">
          <a:xfrm>
            <a:off x="2000250" y="563563"/>
            <a:ext cx="409575" cy="382587"/>
          </a:xfrm>
          <a:custGeom>
            <a:avLst/>
            <a:gdLst>
              <a:gd name="T0" fmla="*/ 519 w 606"/>
              <a:gd name="T1" fmla="*/ 0 h 567"/>
              <a:gd name="T2" fmla="*/ 87 w 606"/>
              <a:gd name="T3" fmla="*/ 0 h 567"/>
              <a:gd name="T4" fmla="*/ 0 w 606"/>
              <a:gd name="T5" fmla="*/ 86 h 567"/>
              <a:gd name="T6" fmla="*/ 0 w 606"/>
              <a:gd name="T7" fmla="*/ 346 h 567"/>
              <a:gd name="T8" fmla="*/ 87 w 606"/>
              <a:gd name="T9" fmla="*/ 432 h 567"/>
              <a:gd name="T10" fmla="*/ 267 w 606"/>
              <a:gd name="T11" fmla="*/ 432 h 567"/>
              <a:gd name="T12" fmla="*/ 267 w 606"/>
              <a:gd name="T13" fmla="*/ 567 h 567"/>
              <a:gd name="T14" fmla="*/ 425 w 606"/>
              <a:gd name="T15" fmla="*/ 432 h 567"/>
              <a:gd name="T16" fmla="*/ 519 w 606"/>
              <a:gd name="T17" fmla="*/ 432 h 567"/>
              <a:gd name="T18" fmla="*/ 583 w 606"/>
              <a:gd name="T19" fmla="*/ 404 h 567"/>
              <a:gd name="T20" fmla="*/ 583 w 606"/>
              <a:gd name="T21" fmla="*/ 404 h 567"/>
              <a:gd name="T22" fmla="*/ 583 w 606"/>
              <a:gd name="T23" fmla="*/ 403 h 567"/>
              <a:gd name="T24" fmla="*/ 606 w 606"/>
              <a:gd name="T25" fmla="*/ 346 h 567"/>
              <a:gd name="T26" fmla="*/ 606 w 606"/>
              <a:gd name="T27" fmla="*/ 86 h 567"/>
              <a:gd name="T28" fmla="*/ 519 w 606"/>
              <a:gd name="T29" fmla="*/ 0 h 567"/>
              <a:gd name="T30" fmla="*/ 291 w 606"/>
              <a:gd name="T31" fmla="*/ 70 h 567"/>
              <a:gd name="T32" fmla="*/ 323 w 606"/>
              <a:gd name="T33" fmla="*/ 55 h 567"/>
              <a:gd name="T34" fmla="*/ 351 w 606"/>
              <a:gd name="T35" fmla="*/ 66 h 567"/>
              <a:gd name="T36" fmla="*/ 361 w 606"/>
              <a:gd name="T37" fmla="*/ 94 h 567"/>
              <a:gd name="T38" fmla="*/ 348 w 606"/>
              <a:gd name="T39" fmla="*/ 127 h 567"/>
              <a:gd name="T40" fmla="*/ 316 w 606"/>
              <a:gd name="T41" fmla="*/ 142 h 567"/>
              <a:gd name="T42" fmla="*/ 289 w 606"/>
              <a:gd name="T43" fmla="*/ 131 h 567"/>
              <a:gd name="T44" fmla="*/ 278 w 606"/>
              <a:gd name="T45" fmla="*/ 103 h 567"/>
              <a:gd name="T46" fmla="*/ 291 w 606"/>
              <a:gd name="T47" fmla="*/ 70 h 567"/>
              <a:gd name="T48" fmla="*/ 374 w 606"/>
              <a:gd name="T49" fmla="*/ 317 h 567"/>
              <a:gd name="T50" fmla="*/ 316 w 606"/>
              <a:gd name="T51" fmla="*/ 367 h 567"/>
              <a:gd name="T52" fmla="*/ 286 w 606"/>
              <a:gd name="T53" fmla="*/ 377 h 567"/>
              <a:gd name="T54" fmla="*/ 262 w 606"/>
              <a:gd name="T55" fmla="*/ 367 h 567"/>
              <a:gd name="T56" fmla="*/ 253 w 606"/>
              <a:gd name="T57" fmla="*/ 342 h 567"/>
              <a:gd name="T58" fmla="*/ 277 w 606"/>
              <a:gd name="T59" fmla="*/ 235 h 567"/>
              <a:gd name="T60" fmla="*/ 265 w 606"/>
              <a:gd name="T61" fmla="*/ 247 h 567"/>
              <a:gd name="T62" fmla="*/ 254 w 606"/>
              <a:gd name="T63" fmla="*/ 257 h 567"/>
              <a:gd name="T64" fmla="*/ 219 w 606"/>
              <a:gd name="T65" fmla="*/ 230 h 567"/>
              <a:gd name="T66" fmla="*/ 231 w 606"/>
              <a:gd name="T67" fmla="*/ 216 h 567"/>
              <a:gd name="T68" fmla="*/ 287 w 606"/>
              <a:gd name="T69" fmla="*/ 169 h 567"/>
              <a:gd name="T70" fmla="*/ 325 w 606"/>
              <a:gd name="T71" fmla="*/ 156 h 567"/>
              <a:gd name="T72" fmla="*/ 346 w 606"/>
              <a:gd name="T73" fmla="*/ 163 h 567"/>
              <a:gd name="T74" fmla="*/ 356 w 606"/>
              <a:gd name="T75" fmla="*/ 184 h 567"/>
              <a:gd name="T76" fmla="*/ 341 w 606"/>
              <a:gd name="T77" fmla="*/ 242 h 567"/>
              <a:gd name="T78" fmla="*/ 325 w 606"/>
              <a:gd name="T79" fmla="*/ 301 h 567"/>
              <a:gd name="T80" fmla="*/ 343 w 606"/>
              <a:gd name="T81" fmla="*/ 285 h 567"/>
              <a:gd name="T82" fmla="*/ 355 w 606"/>
              <a:gd name="T83" fmla="*/ 274 h 567"/>
              <a:gd name="T84" fmla="*/ 387 w 606"/>
              <a:gd name="T85" fmla="*/ 305 h 567"/>
              <a:gd name="T86" fmla="*/ 374 w 606"/>
              <a:gd name="T87" fmla="*/ 317 h 5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6"/>
              <a:gd name="T133" fmla="*/ 0 h 567"/>
              <a:gd name="T134" fmla="*/ 606 w 606"/>
              <a:gd name="T135" fmla="*/ 567 h 5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4" name="Group 13"/>
          <p:cNvGrpSpPr>
            <a:grpSpLocks/>
          </p:cNvGrpSpPr>
          <p:nvPr/>
        </p:nvGrpSpPr>
        <p:grpSpPr bwMode="auto">
          <a:xfrm>
            <a:off x="3876675" y="500063"/>
            <a:ext cx="381000" cy="382587"/>
            <a:chOff x="0" y="0"/>
            <a:chExt cx="1212" cy="1212"/>
          </a:xfrm>
        </p:grpSpPr>
        <p:sp>
          <p:nvSpPr>
            <p:cNvPr id="5134" name="Freeform 34"/>
            <p:cNvSpPr>
              <a:spLocks/>
            </p:cNvSpPr>
            <p:nvPr/>
          </p:nvSpPr>
          <p:spPr bwMode="auto">
            <a:xfrm>
              <a:off x="267" y="0"/>
              <a:ext cx="678" cy="549"/>
            </a:xfrm>
            <a:custGeom>
              <a:avLst/>
              <a:gdLst>
                <a:gd name="T0" fmla="*/ 0 w 287"/>
                <a:gd name="T1" fmla="*/ 0 h 232"/>
                <a:gd name="T2" fmla="*/ 287 w 287"/>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5135" name="Freeform 35"/>
            <p:cNvSpPr>
              <a:spLocks/>
            </p:cNvSpPr>
            <p:nvPr/>
          </p:nvSpPr>
          <p:spPr bwMode="auto">
            <a:xfrm>
              <a:off x="0" y="605"/>
              <a:ext cx="1212" cy="607"/>
            </a:xfrm>
            <a:custGeom>
              <a:avLst/>
              <a:gdLst>
                <a:gd name="T0" fmla="*/ 0 w 513"/>
                <a:gd name="T1" fmla="*/ 0 h 257"/>
                <a:gd name="T2" fmla="*/ 513 w 513"/>
                <a:gd name="T3" fmla="*/ 257 h 257"/>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5136" name="Freeform 40"/>
          <p:cNvSpPr>
            <a:spLocks noEditPoints="1" noChangeArrowheads="1"/>
          </p:cNvSpPr>
          <p:nvPr/>
        </p:nvSpPr>
        <p:spPr bwMode="auto">
          <a:xfrm>
            <a:off x="4741863" y="563563"/>
            <a:ext cx="473075" cy="319087"/>
          </a:xfrm>
          <a:custGeom>
            <a:avLst/>
            <a:gdLst>
              <a:gd name="T0" fmla="*/ 594 w 655"/>
              <a:gd name="T1" fmla="*/ 0 h 441"/>
              <a:gd name="T2" fmla="*/ 62 w 655"/>
              <a:gd name="T3" fmla="*/ 0 h 441"/>
              <a:gd name="T4" fmla="*/ 0 w 655"/>
              <a:gd name="T5" fmla="*/ 64 h 441"/>
              <a:gd name="T6" fmla="*/ 0 w 655"/>
              <a:gd name="T7" fmla="*/ 378 h 441"/>
              <a:gd name="T8" fmla="*/ 62 w 655"/>
              <a:gd name="T9" fmla="*/ 441 h 441"/>
              <a:gd name="T10" fmla="*/ 594 w 655"/>
              <a:gd name="T11" fmla="*/ 441 h 441"/>
              <a:gd name="T12" fmla="*/ 655 w 655"/>
              <a:gd name="T13" fmla="*/ 378 h 441"/>
              <a:gd name="T14" fmla="*/ 655 w 655"/>
              <a:gd name="T15" fmla="*/ 64 h 441"/>
              <a:gd name="T16" fmla="*/ 594 w 655"/>
              <a:gd name="T17" fmla="*/ 0 h 441"/>
              <a:gd name="T18" fmla="*/ 298 w 655"/>
              <a:gd name="T19" fmla="*/ 228 h 441"/>
              <a:gd name="T20" fmla="*/ 77 w 655"/>
              <a:gd name="T21" fmla="*/ 358 h 441"/>
              <a:gd name="T22" fmla="*/ 77 w 655"/>
              <a:gd name="T23" fmla="*/ 94 h 441"/>
              <a:gd name="T24" fmla="*/ 298 w 655"/>
              <a:gd name="T25" fmla="*/ 228 h 441"/>
              <a:gd name="T26" fmla="*/ 123 w 655"/>
              <a:gd name="T27" fmla="*/ 77 h 441"/>
              <a:gd name="T28" fmla="*/ 556 w 655"/>
              <a:gd name="T29" fmla="*/ 77 h 441"/>
              <a:gd name="T30" fmla="*/ 336 w 655"/>
              <a:gd name="T31" fmla="*/ 206 h 441"/>
              <a:gd name="T32" fmla="*/ 123 w 655"/>
              <a:gd name="T33" fmla="*/ 77 h 441"/>
              <a:gd name="T34" fmla="*/ 336 w 655"/>
              <a:gd name="T35" fmla="*/ 251 h 441"/>
              <a:gd name="T36" fmla="*/ 523 w 655"/>
              <a:gd name="T37" fmla="*/ 364 h 441"/>
              <a:gd name="T38" fmla="*/ 142 w 655"/>
              <a:gd name="T39" fmla="*/ 364 h 441"/>
              <a:gd name="T40" fmla="*/ 336 w 655"/>
              <a:gd name="T41" fmla="*/ 251 h 441"/>
              <a:gd name="T42" fmla="*/ 373 w 655"/>
              <a:gd name="T43" fmla="*/ 229 h 441"/>
              <a:gd name="T44" fmla="*/ 578 w 655"/>
              <a:gd name="T45" fmla="*/ 109 h 441"/>
              <a:gd name="T46" fmla="*/ 578 w 655"/>
              <a:gd name="T47" fmla="*/ 353 h 441"/>
              <a:gd name="T48" fmla="*/ 373 w 655"/>
              <a:gd name="T49" fmla="*/ 229 h 4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55"/>
              <a:gd name="T76" fmla="*/ 0 h 441"/>
              <a:gd name="T77" fmla="*/ 655 w 655"/>
              <a:gd name="T78" fmla="*/ 441 h 4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5" name="Group 17"/>
          <p:cNvGrpSpPr>
            <a:grpSpLocks/>
          </p:cNvGrpSpPr>
          <p:nvPr/>
        </p:nvGrpSpPr>
        <p:grpSpPr bwMode="auto">
          <a:xfrm>
            <a:off x="2984500" y="500063"/>
            <a:ext cx="303213" cy="382587"/>
            <a:chOff x="0" y="0"/>
            <a:chExt cx="1139825" cy="1436688"/>
          </a:xfrm>
        </p:grpSpPr>
        <p:sp>
          <p:nvSpPr>
            <p:cNvPr id="5138" name="Freeform 62"/>
            <p:cNvSpPr>
              <a:spLocks/>
            </p:cNvSpPr>
            <p:nvPr/>
          </p:nvSpPr>
          <p:spPr bwMode="auto">
            <a:xfrm>
              <a:off x="0" y="566738"/>
              <a:ext cx="1139825" cy="869950"/>
            </a:xfrm>
            <a:custGeom>
              <a:avLst/>
              <a:gdLst>
                <a:gd name="T0" fmla="*/ 0 w 304"/>
                <a:gd name="T1" fmla="*/ 0 h 232"/>
                <a:gd name="T2" fmla="*/ 304 w 304"/>
                <a:gd name="T3" fmla="*/ 232 h 232"/>
              </a:gdLst>
              <a:ahLst/>
              <a:cxnLst/>
              <a:rect l="T0" t="T1" r="T2" b="T3"/>
              <a:pathLst/>
            </a:custGeom>
            <a:solidFill>
              <a:srgbClr val="CC3333"/>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5139" name="Freeform 61"/>
            <p:cNvSpPr>
              <a:spLocks/>
            </p:cNvSpPr>
            <p:nvPr/>
          </p:nvSpPr>
          <p:spPr bwMode="auto">
            <a:xfrm>
              <a:off x="71438" y="0"/>
              <a:ext cx="990600" cy="495300"/>
            </a:xfrm>
            <a:custGeom>
              <a:avLst/>
              <a:gdLst>
                <a:gd name="T0" fmla="*/ 0 w 264"/>
                <a:gd name="T1" fmla="*/ 0 h 132"/>
                <a:gd name="T2" fmla="*/ 264 w 264"/>
                <a:gd name="T3" fmla="*/ 132 h 132"/>
              </a:gdLst>
              <a:ahLst/>
              <a:cxnLst/>
              <a:rect l="T0" t="T1" r="T2" b="T3"/>
              <a:pathLst/>
            </a:custGeom>
            <a:solidFill>
              <a:srgbClr val="CC3333"/>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grpSp>
        <p:nvGrpSpPr>
          <p:cNvPr id="6" name="Group 20"/>
          <p:cNvGrpSpPr>
            <a:grpSpLocks/>
          </p:cNvGrpSpPr>
          <p:nvPr/>
        </p:nvGrpSpPr>
        <p:grpSpPr bwMode="auto">
          <a:xfrm>
            <a:off x="1214438" y="2698555"/>
            <a:ext cx="2071881" cy="2749110"/>
            <a:chOff x="0" y="0"/>
            <a:chExt cx="2071702" cy="2749010"/>
          </a:xfrm>
        </p:grpSpPr>
        <p:sp>
          <p:nvSpPr>
            <p:cNvPr id="5141" name="Rettangolo 7"/>
            <p:cNvSpPr>
              <a:spLocks noChangeArrowheads="1"/>
            </p:cNvSpPr>
            <p:nvPr/>
          </p:nvSpPr>
          <p:spPr bwMode="auto">
            <a:xfrm>
              <a:off x="10919" y="440770"/>
              <a:ext cx="2060783" cy="2308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1200" dirty="0" smtClean="0">
                  <a:solidFill>
                    <a:schemeClr val="tx1">
                      <a:lumMod val="95000"/>
                      <a:lumOff val="5000"/>
                    </a:schemeClr>
                  </a:solidFill>
                  <a:latin typeface="张海山锐线体简" pitchFamily="2" charset="-122"/>
                  <a:ea typeface="张海山锐线体简" pitchFamily="2" charset="-122"/>
                </a:rPr>
                <a:t>一部分人喜欢尝试新品牌，另一部分忠于固定品牌；</a:t>
              </a:r>
              <a:endParaRPr lang="en-US" altLang="zh-CN" sz="1200" dirty="0" smtClean="0">
                <a:solidFill>
                  <a:schemeClr val="tx1">
                    <a:lumMod val="95000"/>
                    <a:lumOff val="5000"/>
                  </a:schemeClr>
                </a:solidFill>
                <a:latin typeface="张海山锐线体简" pitchFamily="2" charset="-122"/>
                <a:ea typeface="张海山锐线体简" pitchFamily="2" charset="-122"/>
              </a:endParaRPr>
            </a:p>
            <a:p>
              <a:endParaRPr lang="en-US" altLang="zh-CN" sz="1200" dirty="0" smtClean="0">
                <a:solidFill>
                  <a:schemeClr val="tx1">
                    <a:lumMod val="95000"/>
                    <a:lumOff val="5000"/>
                  </a:schemeClr>
                </a:solidFill>
                <a:latin typeface="张海山锐线体简" pitchFamily="2" charset="-122"/>
                <a:ea typeface="张海山锐线体简" pitchFamily="2" charset="-122"/>
              </a:endParaRPr>
            </a:p>
            <a:p>
              <a:r>
                <a:rPr lang="zh-CN" altLang="en-US" sz="1200" dirty="0" smtClean="0">
                  <a:solidFill>
                    <a:schemeClr val="tx1">
                      <a:lumMod val="95000"/>
                      <a:lumOff val="5000"/>
                    </a:schemeClr>
                  </a:solidFill>
                  <a:latin typeface="张海山锐线体简" pitchFamily="2" charset="-122"/>
                  <a:ea typeface="张海山锐线体简" pitchFamily="2" charset="-122"/>
                </a:rPr>
                <a:t>大多数人有品牌倾向；</a:t>
              </a:r>
              <a:endParaRPr lang="en-US" altLang="zh-CN" sz="1200" dirty="0" smtClean="0">
                <a:solidFill>
                  <a:schemeClr val="tx1">
                    <a:lumMod val="95000"/>
                    <a:lumOff val="5000"/>
                  </a:schemeClr>
                </a:solidFill>
                <a:latin typeface="张海山锐线体简" pitchFamily="2" charset="-122"/>
                <a:ea typeface="张海山锐线体简" pitchFamily="2" charset="-122"/>
              </a:endParaRPr>
            </a:p>
            <a:p>
              <a:endParaRPr lang="en-US" altLang="zh-CN" sz="1200" dirty="0" smtClean="0">
                <a:solidFill>
                  <a:schemeClr val="tx1">
                    <a:lumMod val="95000"/>
                    <a:lumOff val="5000"/>
                  </a:schemeClr>
                </a:solidFill>
                <a:latin typeface="张海山锐线体简" pitchFamily="2" charset="-122"/>
                <a:ea typeface="张海山锐线体简" pitchFamily="2" charset="-122"/>
              </a:endParaRPr>
            </a:p>
            <a:p>
              <a:r>
                <a:rPr lang="zh-CN" altLang="en-US" sz="1200" dirty="0" smtClean="0">
                  <a:solidFill>
                    <a:schemeClr val="tx1">
                      <a:lumMod val="95000"/>
                      <a:lumOff val="5000"/>
                    </a:schemeClr>
                  </a:solidFill>
                  <a:latin typeface="张海山锐线体简" pitchFamily="2" charset="-122"/>
                  <a:ea typeface="张海山锐线体简" pitchFamily="2" charset="-122"/>
                </a:rPr>
                <a:t>赠品和促销对女性具有一定诱惑力；</a:t>
              </a:r>
              <a:endParaRPr lang="en-US" altLang="zh-CN" sz="1200" dirty="0" smtClean="0">
                <a:solidFill>
                  <a:schemeClr val="tx1">
                    <a:lumMod val="95000"/>
                    <a:lumOff val="5000"/>
                  </a:schemeClr>
                </a:solidFill>
                <a:latin typeface="张海山锐线体简" pitchFamily="2" charset="-122"/>
                <a:ea typeface="张海山锐线体简" pitchFamily="2" charset="-122"/>
              </a:endParaRPr>
            </a:p>
            <a:p>
              <a:endParaRPr lang="en-US" altLang="zh-CN" sz="1200" dirty="0">
                <a:solidFill>
                  <a:schemeClr val="tx1">
                    <a:lumMod val="95000"/>
                    <a:lumOff val="5000"/>
                  </a:schemeClr>
                </a:solidFill>
                <a:latin typeface="张海山锐线体简" pitchFamily="2" charset="-122"/>
                <a:ea typeface="张海山锐线体简" pitchFamily="2" charset="-122"/>
              </a:endParaRPr>
            </a:p>
            <a:p>
              <a:r>
                <a:rPr lang="zh-CN" altLang="en-US" sz="1200" dirty="0" smtClean="0">
                  <a:solidFill>
                    <a:schemeClr val="tx1">
                      <a:lumMod val="95000"/>
                      <a:lumOff val="5000"/>
                    </a:schemeClr>
                  </a:solidFill>
                  <a:latin typeface="张海山锐线体简" pitchFamily="2" charset="-122"/>
                  <a:ea typeface="张海山锐线体简" pitchFamily="2" charset="-122"/>
                </a:rPr>
                <a:t>受母亲影响较大，如品牌、购买频率、相关知识；</a:t>
              </a:r>
              <a:endParaRPr lang="en-US" altLang="zh-CN" sz="1200" dirty="0" smtClean="0">
                <a:solidFill>
                  <a:schemeClr val="tx1">
                    <a:lumMod val="95000"/>
                    <a:lumOff val="5000"/>
                  </a:schemeClr>
                </a:solidFill>
                <a:latin typeface="张海山锐线体简" pitchFamily="2" charset="-122"/>
                <a:ea typeface="张海山锐线体简" pitchFamily="2" charset="-122"/>
              </a:endParaRPr>
            </a:p>
            <a:p>
              <a:endParaRPr lang="en-US" altLang="zh-CN" sz="1200" dirty="0" smtClean="0">
                <a:solidFill>
                  <a:schemeClr val="tx1">
                    <a:lumMod val="95000"/>
                    <a:lumOff val="5000"/>
                  </a:schemeClr>
                </a:solidFill>
                <a:latin typeface="张海山锐线体简" pitchFamily="2" charset="-122"/>
                <a:ea typeface="张海山锐线体简" pitchFamily="2" charset="-122"/>
              </a:endParaRPr>
            </a:p>
            <a:p>
              <a:r>
                <a:rPr lang="zh-CN" altLang="en-US" sz="1200" dirty="0" smtClean="0">
                  <a:solidFill>
                    <a:schemeClr val="tx1">
                      <a:lumMod val="95000"/>
                      <a:lumOff val="5000"/>
                    </a:schemeClr>
                  </a:solidFill>
                  <a:latin typeface="张海山锐线体简" pitchFamily="2" charset="-122"/>
                  <a:ea typeface="张海山锐线体简" pitchFamily="2" charset="-122"/>
                </a:rPr>
                <a:t>大多数不囤货，一月买一次。</a:t>
              </a:r>
              <a:endParaRPr lang="en-US" altLang="zh-CN" sz="1200" dirty="0" smtClean="0">
                <a:solidFill>
                  <a:schemeClr val="tx1">
                    <a:lumMod val="95000"/>
                    <a:lumOff val="5000"/>
                  </a:schemeClr>
                </a:solidFill>
                <a:latin typeface="张海山锐线体简" pitchFamily="2" charset="-122"/>
                <a:ea typeface="张海山锐线体简" pitchFamily="2" charset="-122"/>
              </a:endParaRPr>
            </a:p>
          </p:txBody>
        </p:sp>
        <p:sp>
          <p:nvSpPr>
            <p:cNvPr id="5142" name="矩形 18"/>
            <p:cNvSpPr>
              <a:spLocks noChangeArrowheads="1"/>
            </p:cNvSpPr>
            <p:nvPr/>
          </p:nvSpPr>
          <p:spPr bwMode="auto">
            <a:xfrm>
              <a:off x="0" y="0"/>
              <a:ext cx="1402827" cy="369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285750" indent="-285750">
                <a:buFont typeface="Arial" pitchFamily="34" charset="0"/>
                <a:buChar char="•"/>
              </a:pPr>
              <a:r>
                <a:rPr lang="zh-CN" altLang="en-US" b="1" dirty="0" smtClean="0">
                  <a:solidFill>
                    <a:srgbClr val="CC4444"/>
                  </a:solidFill>
                  <a:latin typeface="张海山锐线体简" pitchFamily="2" charset="-122"/>
                  <a:ea typeface="张海山锐线体简" pitchFamily="2" charset="-122"/>
                  <a:sym typeface="Articulate" pitchFamily="2" charset="0"/>
                </a:rPr>
                <a:t>消费习惯</a:t>
              </a:r>
              <a:endParaRPr lang="zh-CN" altLang="en-US" dirty="0">
                <a:latin typeface="张海山锐线体简" pitchFamily="2" charset="-122"/>
                <a:ea typeface="张海山锐线体简" pitchFamily="2" charset="-122"/>
              </a:endParaRPr>
            </a:p>
          </p:txBody>
        </p:sp>
      </p:grpSp>
      <p:grpSp>
        <p:nvGrpSpPr>
          <p:cNvPr id="7" name="Group 23"/>
          <p:cNvGrpSpPr>
            <a:grpSpLocks/>
          </p:cNvGrpSpPr>
          <p:nvPr/>
        </p:nvGrpSpPr>
        <p:grpSpPr bwMode="auto">
          <a:xfrm>
            <a:off x="3638550" y="2698555"/>
            <a:ext cx="2071880" cy="2902999"/>
            <a:chOff x="0" y="0"/>
            <a:chExt cx="2071702" cy="2902892"/>
          </a:xfrm>
        </p:grpSpPr>
        <p:sp>
          <p:nvSpPr>
            <p:cNvPr id="5144" name="Rettangolo 7"/>
            <p:cNvSpPr>
              <a:spLocks noChangeArrowheads="1"/>
            </p:cNvSpPr>
            <p:nvPr/>
          </p:nvSpPr>
          <p:spPr bwMode="auto">
            <a:xfrm>
              <a:off x="10919" y="440770"/>
              <a:ext cx="2060783" cy="2462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1400" dirty="0" smtClean="0">
                  <a:solidFill>
                    <a:schemeClr val="tx1">
                      <a:lumMod val="95000"/>
                      <a:lumOff val="5000"/>
                    </a:schemeClr>
                  </a:solidFill>
                  <a:latin typeface="张海山锐线体简" pitchFamily="2" charset="-122"/>
                  <a:ea typeface="张海山锐线体简" pitchFamily="2" charset="-122"/>
                </a:rPr>
                <a:t>大多数女生认为男友</a:t>
              </a:r>
              <a:r>
                <a:rPr lang="en-US" altLang="zh-CN" sz="1400" dirty="0" smtClean="0">
                  <a:solidFill>
                    <a:schemeClr val="tx1">
                      <a:lumMod val="95000"/>
                      <a:lumOff val="5000"/>
                    </a:schemeClr>
                  </a:solidFill>
                  <a:latin typeface="张海山锐线体简" pitchFamily="2" charset="-122"/>
                  <a:ea typeface="张海山锐线体简" pitchFamily="2" charset="-122"/>
                </a:rPr>
                <a:t>or</a:t>
              </a:r>
              <a:r>
                <a:rPr lang="zh-CN" altLang="en-US" sz="1400" dirty="0" smtClean="0">
                  <a:solidFill>
                    <a:schemeClr val="tx1">
                      <a:lumMod val="95000"/>
                      <a:lumOff val="5000"/>
                    </a:schemeClr>
                  </a:solidFill>
                  <a:latin typeface="张海山锐线体简" pitchFamily="2" charset="-122"/>
                  <a:ea typeface="张海山锐线体简" pitchFamily="2" charset="-122"/>
                </a:rPr>
                <a:t>老公为自己买会很开心</a:t>
              </a:r>
              <a:endParaRPr lang="en-US" altLang="zh-CN" sz="1400" dirty="0" smtClean="0">
                <a:solidFill>
                  <a:schemeClr val="tx1">
                    <a:lumMod val="95000"/>
                    <a:lumOff val="5000"/>
                  </a:schemeClr>
                </a:solidFill>
                <a:latin typeface="张海山锐线体简" pitchFamily="2" charset="-122"/>
                <a:ea typeface="张海山锐线体简" pitchFamily="2" charset="-122"/>
              </a:endParaRPr>
            </a:p>
            <a:p>
              <a:r>
                <a:rPr lang="zh-CN" altLang="en-US" sz="1400" dirty="0" smtClean="0">
                  <a:solidFill>
                    <a:schemeClr val="tx1">
                      <a:lumMod val="95000"/>
                      <a:lumOff val="5000"/>
                    </a:schemeClr>
                  </a:solidFill>
                  <a:latin typeface="张海山锐线体简" pitchFamily="2" charset="-122"/>
                  <a:ea typeface="张海山锐线体简" pitchFamily="2" charset="-122"/>
                </a:rPr>
                <a:t>男生？尴尬？</a:t>
              </a:r>
              <a:endParaRPr lang="en-US" altLang="zh-CN" sz="1400" dirty="0" smtClean="0">
                <a:solidFill>
                  <a:schemeClr val="tx1">
                    <a:lumMod val="95000"/>
                    <a:lumOff val="5000"/>
                  </a:schemeClr>
                </a:solidFill>
                <a:latin typeface="张海山锐线体简" pitchFamily="2" charset="-122"/>
                <a:ea typeface="张海山锐线体简" pitchFamily="2" charset="-122"/>
              </a:endParaRPr>
            </a:p>
            <a:p>
              <a:endParaRPr lang="en-US" altLang="zh-CN" sz="1400" dirty="0" smtClean="0">
                <a:solidFill>
                  <a:schemeClr val="tx1">
                    <a:lumMod val="95000"/>
                    <a:lumOff val="5000"/>
                  </a:schemeClr>
                </a:solidFill>
                <a:latin typeface="张海山锐线体简" pitchFamily="2" charset="-122"/>
                <a:ea typeface="张海山锐线体简" pitchFamily="2" charset="-122"/>
              </a:endParaRPr>
            </a:p>
            <a:p>
              <a:r>
                <a:rPr lang="zh-CN" altLang="en-US" sz="1400" dirty="0" smtClean="0">
                  <a:solidFill>
                    <a:schemeClr val="tx1">
                      <a:lumMod val="95000"/>
                      <a:lumOff val="5000"/>
                    </a:schemeClr>
                  </a:solidFill>
                  <a:latin typeface="张海山锐线体简" pitchFamily="2" charset="-122"/>
                  <a:ea typeface="张海山锐线体简" pitchFamily="2" charset="-122"/>
                </a:rPr>
                <a:t>大多年轻人日子记在脑子里；</a:t>
              </a:r>
              <a:endParaRPr lang="en-US" altLang="zh-CN" sz="1400" dirty="0" smtClean="0">
                <a:solidFill>
                  <a:schemeClr val="tx1">
                    <a:lumMod val="95000"/>
                    <a:lumOff val="5000"/>
                  </a:schemeClr>
                </a:solidFill>
                <a:latin typeface="张海山锐线体简" pitchFamily="2" charset="-122"/>
                <a:ea typeface="张海山锐线体简" pitchFamily="2" charset="-122"/>
              </a:endParaRPr>
            </a:p>
            <a:p>
              <a:endParaRPr lang="en-US" altLang="zh-CN" sz="1400" dirty="0" smtClean="0">
                <a:solidFill>
                  <a:schemeClr val="tx1">
                    <a:lumMod val="95000"/>
                    <a:lumOff val="5000"/>
                  </a:schemeClr>
                </a:solidFill>
                <a:latin typeface="张海山锐线体简" pitchFamily="2" charset="-122"/>
                <a:ea typeface="张海山锐线体简" pitchFamily="2" charset="-122"/>
              </a:endParaRPr>
            </a:p>
            <a:p>
              <a:r>
                <a:rPr lang="zh-CN" altLang="en-US" sz="1400" dirty="0" smtClean="0">
                  <a:solidFill>
                    <a:schemeClr val="tx1">
                      <a:lumMod val="95000"/>
                      <a:lumOff val="5000"/>
                    </a:schemeClr>
                  </a:solidFill>
                  <a:latin typeface="张海山锐线体简" pitchFamily="2" charset="-122"/>
                  <a:ea typeface="张海山锐线体简" pitchFamily="2" charset="-122"/>
                </a:rPr>
                <a:t>女生会担心男友买卫生巾的尴尬情况，有一个避免尴尬的平台会好一些。</a:t>
              </a:r>
              <a:endParaRPr lang="en-US" altLang="zh-CN" sz="1400" dirty="0" smtClean="0">
                <a:solidFill>
                  <a:schemeClr val="tx1">
                    <a:lumMod val="95000"/>
                    <a:lumOff val="5000"/>
                  </a:schemeClr>
                </a:solidFill>
                <a:latin typeface="张海山锐线体简" pitchFamily="2" charset="-122"/>
                <a:ea typeface="张海山锐线体简" pitchFamily="2" charset="-122"/>
              </a:endParaRPr>
            </a:p>
          </p:txBody>
        </p:sp>
        <p:sp>
          <p:nvSpPr>
            <p:cNvPr id="5145" name="矩形 45"/>
            <p:cNvSpPr>
              <a:spLocks noChangeArrowheads="1"/>
            </p:cNvSpPr>
            <p:nvPr/>
          </p:nvSpPr>
          <p:spPr bwMode="auto">
            <a:xfrm>
              <a:off x="0" y="0"/>
              <a:ext cx="937996" cy="369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285750" indent="-285750">
                <a:buFont typeface="Arial" pitchFamily="34" charset="0"/>
                <a:buChar char="•"/>
              </a:pPr>
              <a:r>
                <a:rPr lang="zh-CN" altLang="en-US" b="1" dirty="0" smtClean="0">
                  <a:solidFill>
                    <a:srgbClr val="CC4444"/>
                  </a:solidFill>
                  <a:latin typeface="张海山锐线体简" pitchFamily="2" charset="-122"/>
                  <a:ea typeface="张海山锐线体简" pitchFamily="2" charset="-122"/>
                  <a:sym typeface="Articulate" pitchFamily="2" charset="0"/>
                </a:rPr>
                <a:t>情感</a:t>
              </a:r>
              <a:endParaRPr lang="zh-CN" altLang="en-US" dirty="0">
                <a:latin typeface="张海山锐线体简" pitchFamily="2" charset="-122"/>
                <a:ea typeface="张海山锐线体简" pitchFamily="2" charset="-122"/>
              </a:endParaRPr>
            </a:p>
          </p:txBody>
        </p:sp>
      </p:grpSp>
      <p:grpSp>
        <p:nvGrpSpPr>
          <p:cNvPr id="8" name="Group 26"/>
          <p:cNvGrpSpPr>
            <a:grpSpLocks/>
          </p:cNvGrpSpPr>
          <p:nvPr/>
        </p:nvGrpSpPr>
        <p:grpSpPr bwMode="auto">
          <a:xfrm>
            <a:off x="6061075" y="2698555"/>
            <a:ext cx="2071880" cy="2472111"/>
            <a:chOff x="0" y="0"/>
            <a:chExt cx="2071702" cy="2472020"/>
          </a:xfrm>
        </p:grpSpPr>
        <p:sp>
          <p:nvSpPr>
            <p:cNvPr id="5147" name="Rettangolo 7"/>
            <p:cNvSpPr>
              <a:spLocks noChangeArrowheads="1"/>
            </p:cNvSpPr>
            <p:nvPr/>
          </p:nvSpPr>
          <p:spPr bwMode="auto">
            <a:xfrm>
              <a:off x="10919" y="440770"/>
              <a:ext cx="2060783" cy="2031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1400" dirty="0" smtClean="0">
                  <a:solidFill>
                    <a:schemeClr val="tx1">
                      <a:lumMod val="95000"/>
                      <a:lumOff val="5000"/>
                    </a:schemeClr>
                  </a:solidFill>
                  <a:latin typeface="张海山锐线体简" pitchFamily="2" charset="-122"/>
                  <a:ea typeface="张海山锐线体简" pitchFamily="2" charset="-122"/>
                </a:rPr>
                <a:t>如果会使女生高兴大多数男生会去买；</a:t>
              </a:r>
              <a:endParaRPr lang="en-US" altLang="zh-CN" sz="1400" dirty="0" smtClean="0">
                <a:solidFill>
                  <a:schemeClr val="tx1">
                    <a:lumMod val="95000"/>
                    <a:lumOff val="5000"/>
                  </a:schemeClr>
                </a:solidFill>
                <a:latin typeface="张海山锐线体简" pitchFamily="2" charset="-122"/>
                <a:ea typeface="张海山锐线体简" pitchFamily="2" charset="-122"/>
              </a:endParaRPr>
            </a:p>
            <a:p>
              <a:endParaRPr lang="en-US" altLang="zh-CN" sz="1400" dirty="0" smtClean="0">
                <a:solidFill>
                  <a:schemeClr val="tx1">
                    <a:lumMod val="95000"/>
                    <a:lumOff val="5000"/>
                  </a:schemeClr>
                </a:solidFill>
                <a:latin typeface="张海山锐线体简" pitchFamily="2" charset="-122"/>
                <a:ea typeface="张海山锐线体简" pitchFamily="2" charset="-122"/>
              </a:endParaRPr>
            </a:p>
            <a:p>
              <a:r>
                <a:rPr lang="zh-CN" altLang="en-US" sz="1400" dirty="0" smtClean="0">
                  <a:solidFill>
                    <a:schemeClr val="tx1">
                      <a:lumMod val="95000"/>
                      <a:lumOff val="5000"/>
                    </a:schemeClr>
                  </a:solidFill>
                  <a:latin typeface="张海山锐线体简" pitchFamily="2" charset="-122"/>
                  <a:ea typeface="张海山锐线体简" pitchFamily="2" charset="-122"/>
                </a:rPr>
                <a:t>两人一起去买会减少尴尬；</a:t>
              </a:r>
              <a:endParaRPr lang="en-US" altLang="zh-CN" sz="1400" dirty="0" smtClean="0">
                <a:solidFill>
                  <a:schemeClr val="tx1">
                    <a:lumMod val="95000"/>
                    <a:lumOff val="5000"/>
                  </a:schemeClr>
                </a:solidFill>
                <a:latin typeface="张海山锐线体简" pitchFamily="2" charset="-122"/>
                <a:ea typeface="张海山锐线体简" pitchFamily="2" charset="-122"/>
              </a:endParaRPr>
            </a:p>
            <a:p>
              <a:endParaRPr lang="en-US" altLang="zh-CN" sz="1400" dirty="0" smtClean="0">
                <a:solidFill>
                  <a:schemeClr val="tx1">
                    <a:lumMod val="95000"/>
                    <a:lumOff val="5000"/>
                  </a:schemeClr>
                </a:solidFill>
                <a:latin typeface="张海山锐线体简" pitchFamily="2" charset="-122"/>
                <a:ea typeface="张海山锐线体简" pitchFamily="2" charset="-122"/>
              </a:endParaRPr>
            </a:p>
            <a:p>
              <a:r>
                <a:rPr lang="zh-CN" altLang="en-US" sz="1400" dirty="0" smtClean="0">
                  <a:solidFill>
                    <a:schemeClr val="tx1">
                      <a:lumMod val="95000"/>
                      <a:lumOff val="5000"/>
                    </a:schemeClr>
                  </a:solidFill>
                  <a:latin typeface="张海山锐线体简" pitchFamily="2" charset="-122"/>
                  <a:ea typeface="张海山锐线体简" pitchFamily="2" charset="-122"/>
                </a:rPr>
                <a:t>那段时间男生知道女生例假的话会特别主动关心女生。</a:t>
              </a:r>
              <a:endParaRPr lang="en-US" altLang="zh-CN" sz="1400" dirty="0" smtClean="0">
                <a:solidFill>
                  <a:schemeClr val="tx1">
                    <a:lumMod val="95000"/>
                    <a:lumOff val="5000"/>
                  </a:schemeClr>
                </a:solidFill>
                <a:latin typeface="张海山锐线体简" pitchFamily="2" charset="-122"/>
                <a:ea typeface="张海山锐线体简" pitchFamily="2" charset="-122"/>
              </a:endParaRPr>
            </a:p>
          </p:txBody>
        </p:sp>
        <p:sp>
          <p:nvSpPr>
            <p:cNvPr id="5148" name="矩形 48"/>
            <p:cNvSpPr>
              <a:spLocks noChangeArrowheads="1"/>
            </p:cNvSpPr>
            <p:nvPr/>
          </p:nvSpPr>
          <p:spPr bwMode="auto">
            <a:xfrm>
              <a:off x="0" y="0"/>
              <a:ext cx="1402827" cy="369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285750" indent="-285750">
                <a:buFont typeface="Arial" pitchFamily="34" charset="0"/>
                <a:buChar char="•"/>
              </a:pPr>
              <a:r>
                <a:rPr lang="zh-CN" altLang="en-US" b="1" dirty="0" smtClean="0">
                  <a:solidFill>
                    <a:srgbClr val="CC4444"/>
                  </a:solidFill>
                  <a:latin typeface="张海山锐线体简" pitchFamily="2" charset="-122"/>
                  <a:ea typeface="张海山锐线体简" pitchFamily="2" charset="-122"/>
                </a:rPr>
                <a:t>男性视角</a:t>
              </a:r>
              <a:endParaRPr lang="en-US" altLang="zh-CN" b="1" dirty="0" smtClean="0">
                <a:solidFill>
                  <a:srgbClr val="CC4444"/>
                </a:solidFill>
                <a:latin typeface="张海山锐线体简" pitchFamily="2" charset="-122"/>
                <a:ea typeface="张海山锐线体简" pitchFamily="2" charset="-122"/>
              </a:endParaRPr>
            </a:p>
          </p:txBody>
        </p:sp>
      </p:grpSp>
      <p:sp>
        <p:nvSpPr>
          <p:cNvPr id="5149" name="直接连接符 50"/>
          <p:cNvSpPr>
            <a:spLocks noChangeShapeType="1"/>
          </p:cNvSpPr>
          <p:nvPr/>
        </p:nvSpPr>
        <p:spPr bwMode="auto">
          <a:xfrm rot="5400000">
            <a:off x="2428082" y="4139211"/>
            <a:ext cx="2000250" cy="1587"/>
          </a:xfrm>
          <a:prstGeom prst="line">
            <a:avLst/>
          </a:prstGeom>
          <a:noFill/>
          <a:ln w="9525" cap="flat" cmpd="sng">
            <a:solidFill>
              <a:srgbClr val="3F3F3F"/>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5150" name="直接连接符 51"/>
          <p:cNvSpPr>
            <a:spLocks noChangeShapeType="1"/>
          </p:cNvSpPr>
          <p:nvPr/>
        </p:nvSpPr>
        <p:spPr bwMode="auto">
          <a:xfrm rot="5400000">
            <a:off x="4858544" y="4139211"/>
            <a:ext cx="2000250" cy="1588"/>
          </a:xfrm>
          <a:prstGeom prst="line">
            <a:avLst/>
          </a:prstGeom>
          <a:noFill/>
          <a:ln w="9525" cap="flat" cmpd="sng">
            <a:solidFill>
              <a:srgbClr val="3F3F3F"/>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5151" name="矩形 52"/>
          <p:cNvSpPr>
            <a:spLocks noChangeArrowheads="1"/>
          </p:cNvSpPr>
          <p:nvPr/>
        </p:nvSpPr>
        <p:spPr bwMode="auto">
          <a:xfrm>
            <a:off x="7053263" y="6140255"/>
            <a:ext cx="105028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20000"/>
              </a:spcBef>
            </a:pPr>
            <a:r>
              <a:rPr lang="en-US" sz="3600" b="1" i="1" dirty="0" smtClean="0">
                <a:solidFill>
                  <a:schemeClr val="bg1"/>
                </a:solidFill>
                <a:latin typeface="Chiller" pitchFamily="82" charset="0"/>
                <a:sym typeface="Arial" pitchFamily="34" charset="0"/>
              </a:rPr>
              <a:t>So on </a:t>
            </a:r>
            <a:endParaRPr lang="zh-CN" altLang="en-US" dirty="0"/>
          </a:p>
        </p:txBody>
      </p:sp>
      <p:sp>
        <p:nvSpPr>
          <p:cNvPr id="33" name="TextBox 32"/>
          <p:cNvSpPr txBox="1"/>
          <p:nvPr/>
        </p:nvSpPr>
        <p:spPr>
          <a:xfrm>
            <a:off x="132750" y="201992"/>
            <a:ext cx="653064" cy="769441"/>
          </a:xfrm>
          <a:prstGeom prst="rect">
            <a:avLst/>
          </a:prstGeom>
          <a:noFill/>
        </p:spPr>
        <p:txBody>
          <a:bodyPr wrap="square" rtlCol="0">
            <a:spAutoFit/>
          </a:bodyPr>
          <a:lstStyle/>
          <a:p>
            <a:r>
              <a:rPr lang="en-US" altLang="zh-CN" sz="4400" dirty="0" smtClean="0">
                <a:solidFill>
                  <a:schemeClr val="bg1"/>
                </a:solidFill>
                <a:latin typeface="DFPPOP3W12-B5" pitchFamily="82" charset="-120"/>
                <a:ea typeface="DFPPOP3W12-B5" pitchFamily="82" charset="-120"/>
              </a:rPr>
              <a:t>2</a:t>
            </a:r>
            <a:endParaRPr lang="zh-CN" altLang="en-US" sz="4400" dirty="0">
              <a:solidFill>
                <a:schemeClr val="bg1"/>
              </a:solidFill>
              <a:latin typeface="DFPPOP3W12-B5" pitchFamily="82" charset="-120"/>
              <a:ea typeface="DFPPOP3W12-B5" pitchFamily="82" charset="-120"/>
            </a:endParaRPr>
          </a:p>
        </p:txBody>
      </p:sp>
      <p:sp>
        <p:nvSpPr>
          <p:cNvPr id="2" name="圆角矩形 1"/>
          <p:cNvSpPr/>
          <p:nvPr/>
        </p:nvSpPr>
        <p:spPr>
          <a:xfrm>
            <a:off x="6012660" y="2627311"/>
            <a:ext cx="2088957" cy="3025386"/>
          </a:xfrm>
          <a:prstGeom prst="round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1"/>
          <p:cNvSpPr>
            <a:spLocks noChangeArrowheads="1"/>
          </p:cNvSpPr>
          <p:nvPr/>
        </p:nvSpPr>
        <p:spPr bwMode="auto">
          <a:xfrm>
            <a:off x="857224" y="142852"/>
            <a:ext cx="3357586"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600" b="1" dirty="0" smtClean="0">
                <a:solidFill>
                  <a:srgbClr val="333333"/>
                </a:solidFill>
                <a:latin typeface="微软雅黑" pitchFamily="34" charset="-122"/>
                <a:ea typeface="微软雅黑" pitchFamily="34" charset="-122"/>
                <a:cs typeface="宋体" pitchFamily="2" charset="-122"/>
              </a:rPr>
              <a:t>开场白二：</a:t>
            </a:r>
            <a:endParaRPr lang="en-US" altLang="zh-CN" sz="1600" b="1" dirty="0" smtClean="0">
              <a:solidFill>
                <a:srgbClr val="333333"/>
              </a:solidFill>
              <a:latin typeface="微软雅黑" pitchFamily="34" charset="-122"/>
              <a:ea typeface="微软雅黑" pitchFamily="34" charset="-122"/>
              <a:cs typeface="宋体" pitchFamily="2" charset="-122"/>
            </a:endParaRPr>
          </a:p>
          <a:p>
            <a:pPr lvl="0" fontAlgn="base">
              <a:spcBef>
                <a:spcPct val="0"/>
              </a:spcBef>
              <a:spcAft>
                <a:spcPct val="0"/>
              </a:spcAft>
            </a:pPr>
            <a:r>
              <a:rPr lang="zh-CN" altLang="en-US" sz="3600" b="1" dirty="0" smtClean="0">
                <a:solidFill>
                  <a:srgbClr val="333333"/>
                </a:solidFill>
                <a:latin typeface="微软雅黑" pitchFamily="34" charset="-122"/>
                <a:ea typeface="微软雅黑" pitchFamily="34" charset="-122"/>
                <a:cs typeface="宋体" pitchFamily="2" charset="-122"/>
              </a:rPr>
              <a:t>观察结果</a:t>
            </a:r>
            <a:endParaRPr kumimoji="0" lang="zh-CN" sz="6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5" name="Rectangle 2"/>
          <p:cNvSpPr>
            <a:spLocks noChangeArrowheads="1"/>
          </p:cNvSpPr>
          <p:nvPr/>
        </p:nvSpPr>
        <p:spPr bwMode="auto">
          <a:xfrm>
            <a:off x="785786" y="1191126"/>
            <a:ext cx="8001056" cy="152349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lnSpc>
                <a:spcPct val="150000"/>
              </a:lnSpc>
              <a:spcBef>
                <a:spcPct val="0"/>
              </a:spcBef>
              <a:spcAft>
                <a:spcPct val="0"/>
              </a:spcAft>
            </a:pPr>
            <a:r>
              <a:rPr lang="zh-CN" altLang="en-US" sz="1050" dirty="0" smtClean="0">
                <a:solidFill>
                  <a:schemeClr val="bg1"/>
                </a:solidFill>
                <a:latin typeface="微软雅黑" pitchFamily="34" charset="-122"/>
                <a:ea typeface="微软雅黑" pitchFamily="34" charset="-122"/>
                <a:cs typeface="宋体" pitchFamily="2" charset="-122"/>
              </a:rPr>
              <a:t>此时应该将关注的目光转移到消费者身上。回顾一下你在观察时所发现的矛盾，选择三四个关键点进行讲述。记住你对观察结果描述得越是栩栩如生，就越是能激发听众的感官感受，留给听众的印象就越深。你可以利用照片、视频片段或者引用调查访问中被调查者具有代表性的话来增强演示的感染力。但要注意一点，配图和文字必须相辅相成，表达相同的内容，否则听众反而会记不住演示的内容。</a:t>
            </a:r>
          </a:p>
          <a:p>
            <a:pPr lvl="0" fontAlgn="base">
              <a:lnSpc>
                <a:spcPct val="150000"/>
              </a:lnSpc>
              <a:spcBef>
                <a:spcPct val="0"/>
              </a:spcBef>
              <a:spcAft>
                <a:spcPct val="0"/>
              </a:spcAft>
            </a:pPr>
            <a:endParaRPr kumimoji="0" lang="zh-CN" sz="2000" b="0" i="0" u="none" strike="noStrike" cap="none" normalizeH="0" baseline="0" dirty="0" smtClean="0">
              <a:ln>
                <a:noFill/>
              </a:ln>
              <a:solidFill>
                <a:schemeClr val="bg1"/>
              </a:solidFill>
              <a:effectLst/>
              <a:latin typeface="Arial" pitchFamily="34" charset="0"/>
              <a:ea typeface="宋体" pitchFamily="2" charset="-122"/>
              <a:cs typeface="宋体" pitchFamily="2" charset="-122"/>
            </a:endParaRPr>
          </a:p>
        </p:txBody>
      </p:sp>
      <p:sp>
        <p:nvSpPr>
          <p:cNvPr id="36" name="Rectangle 2"/>
          <p:cNvSpPr>
            <a:spLocks noChangeArrowheads="1"/>
          </p:cNvSpPr>
          <p:nvPr/>
        </p:nvSpPr>
        <p:spPr bwMode="auto">
          <a:xfrm>
            <a:off x="3214678" y="541200"/>
            <a:ext cx="5429288" cy="4589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en-US" b="1" dirty="0" smtClean="0">
                <a:solidFill>
                  <a:schemeClr val="tx1">
                    <a:lumMod val="85000"/>
                    <a:lumOff val="15000"/>
                  </a:schemeClr>
                </a:solidFill>
                <a:latin typeface="微软雅黑" pitchFamily="34" charset="-122"/>
                <a:ea typeface="微软雅黑" pitchFamily="34" charset="-122"/>
                <a:cs typeface="宋体" pitchFamily="2" charset="-122"/>
              </a:rPr>
              <a:t>解释说明指出问题的原因</a:t>
            </a:r>
            <a:endParaRPr kumimoji="0" lang="zh-CN"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5"/>
          <p:cNvSpPr>
            <a:spLocks noChangeArrowheads="1"/>
          </p:cNvSpPr>
          <p:nvPr/>
        </p:nvSpPr>
        <p:spPr bwMode="auto">
          <a:xfrm>
            <a:off x="0" y="1071563"/>
            <a:ext cx="9144000" cy="5786437"/>
          </a:xfrm>
          <a:prstGeom prst="rect">
            <a:avLst/>
          </a:prstGeom>
          <a:solidFill>
            <a:srgbClr val="CDB53F"/>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6148" name="Rettangolo arrotondato 27"/>
          <p:cNvSpPr>
            <a:spLocks noChangeArrowheads="1"/>
          </p:cNvSpPr>
          <p:nvPr/>
        </p:nvSpPr>
        <p:spPr bwMode="auto">
          <a:xfrm>
            <a:off x="4071938" y="1357313"/>
            <a:ext cx="4498975" cy="1790700"/>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cap="flat" cmpd="sng">
                <a:solidFill>
                  <a:srgbClr val="395E8A"/>
                </a:solidFill>
                <a:round/>
                <a:headEnd/>
                <a:tailEnd/>
              </a14:hiddenLine>
            </a:ext>
          </a:extLst>
        </p:spPr>
        <p:txBody>
          <a:bodyPr anchor="ctr"/>
          <a:lstStyle/>
          <a:p>
            <a:pPr algn="ctr"/>
            <a:endParaRPr lang="zh-CN" altLang="zh-CN" sz="4800">
              <a:solidFill>
                <a:schemeClr val="bg1"/>
              </a:solidFill>
              <a:latin typeface="Arial Black" pitchFamily="34" charset="0"/>
              <a:sym typeface="Arial Black" pitchFamily="34" charset="0"/>
            </a:endParaRPr>
          </a:p>
        </p:txBody>
      </p:sp>
      <p:sp>
        <p:nvSpPr>
          <p:cNvPr id="6149" name="矩形 12"/>
          <p:cNvSpPr>
            <a:spLocks noChangeArrowheads="1"/>
          </p:cNvSpPr>
          <p:nvPr/>
        </p:nvSpPr>
        <p:spPr bwMode="auto">
          <a:xfrm>
            <a:off x="785813" y="0"/>
            <a:ext cx="8358187" cy="1071563"/>
          </a:xfrm>
          <a:prstGeom prst="rect">
            <a:avLst/>
          </a:prstGeom>
          <a:solidFill>
            <a:srgbClr val="F1F1F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6150" name="矩形 13"/>
          <p:cNvSpPr>
            <a:spLocks noChangeArrowheads="1"/>
          </p:cNvSpPr>
          <p:nvPr/>
        </p:nvSpPr>
        <p:spPr bwMode="auto">
          <a:xfrm>
            <a:off x="0" y="0"/>
            <a:ext cx="857250" cy="1071563"/>
          </a:xfrm>
          <a:prstGeom prst="rect">
            <a:avLst/>
          </a:prstGeom>
          <a:solidFill>
            <a:srgbClr val="CC4444"/>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6151" name="矩形 19"/>
          <p:cNvSpPr>
            <a:spLocks noChangeArrowheads="1"/>
          </p:cNvSpPr>
          <p:nvPr/>
        </p:nvSpPr>
        <p:spPr bwMode="auto">
          <a:xfrm>
            <a:off x="754251" y="1597871"/>
            <a:ext cx="2646879"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zh-CN" altLang="en-US" sz="4800" b="1" dirty="0" smtClean="0">
                <a:solidFill>
                  <a:schemeClr val="bg1"/>
                </a:solidFill>
                <a:latin typeface="张海山锐线体简" pitchFamily="2" charset="-122"/>
                <a:ea typeface="张海山锐线体简" pitchFamily="2" charset="-122"/>
              </a:rPr>
              <a:t>典型案例</a:t>
            </a:r>
            <a:endParaRPr lang="zh-CN" altLang="en-US" sz="4800" b="1" dirty="0">
              <a:solidFill>
                <a:schemeClr val="bg1"/>
              </a:solidFill>
              <a:latin typeface="张海山锐线体简" pitchFamily="2" charset="-122"/>
              <a:ea typeface="张海山锐线体简" pitchFamily="2" charset="-122"/>
            </a:endParaRPr>
          </a:p>
        </p:txBody>
      </p:sp>
      <p:grpSp>
        <p:nvGrpSpPr>
          <p:cNvPr id="2" name="Group 8"/>
          <p:cNvGrpSpPr>
            <a:grpSpLocks/>
          </p:cNvGrpSpPr>
          <p:nvPr/>
        </p:nvGrpSpPr>
        <p:grpSpPr bwMode="auto">
          <a:xfrm>
            <a:off x="1071563" y="563563"/>
            <a:ext cx="409575" cy="333375"/>
            <a:chOff x="0" y="0"/>
            <a:chExt cx="1259" cy="1024"/>
          </a:xfrm>
        </p:grpSpPr>
        <p:sp>
          <p:nvSpPr>
            <p:cNvPr id="6153" name="Freeform 23"/>
            <p:cNvSpPr>
              <a:spLocks/>
            </p:cNvSpPr>
            <p:nvPr/>
          </p:nvSpPr>
          <p:spPr bwMode="auto">
            <a:xfrm>
              <a:off x="0" y="0"/>
              <a:ext cx="1259" cy="598"/>
            </a:xfrm>
            <a:custGeom>
              <a:avLst/>
              <a:gdLst>
                <a:gd name="T0" fmla="*/ 0 w 533"/>
                <a:gd name="T1" fmla="*/ 0 h 253"/>
                <a:gd name="T2" fmla="*/ 533 w 533"/>
                <a:gd name="T3" fmla="*/ 253 h 253"/>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6154" name="Freeform 24"/>
            <p:cNvSpPr>
              <a:spLocks/>
            </p:cNvSpPr>
            <p:nvPr/>
          </p:nvSpPr>
          <p:spPr bwMode="auto">
            <a:xfrm>
              <a:off x="175" y="137"/>
              <a:ext cx="905" cy="887"/>
            </a:xfrm>
            <a:custGeom>
              <a:avLst/>
              <a:gdLst>
                <a:gd name="T0" fmla="*/ 0 w 383"/>
                <a:gd name="T1" fmla="*/ 0 h 375"/>
                <a:gd name="T2" fmla="*/ 383 w 383"/>
                <a:gd name="T3" fmla="*/ 375 h 375"/>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6155" name="Freeform 29"/>
          <p:cNvSpPr>
            <a:spLocks noEditPoints="1" noChangeArrowheads="1"/>
          </p:cNvSpPr>
          <p:nvPr/>
        </p:nvSpPr>
        <p:spPr bwMode="auto">
          <a:xfrm>
            <a:off x="2000250" y="563563"/>
            <a:ext cx="409575" cy="382587"/>
          </a:xfrm>
          <a:custGeom>
            <a:avLst/>
            <a:gdLst>
              <a:gd name="T0" fmla="*/ 519 w 606"/>
              <a:gd name="T1" fmla="*/ 0 h 567"/>
              <a:gd name="T2" fmla="*/ 87 w 606"/>
              <a:gd name="T3" fmla="*/ 0 h 567"/>
              <a:gd name="T4" fmla="*/ 0 w 606"/>
              <a:gd name="T5" fmla="*/ 86 h 567"/>
              <a:gd name="T6" fmla="*/ 0 w 606"/>
              <a:gd name="T7" fmla="*/ 346 h 567"/>
              <a:gd name="T8" fmla="*/ 87 w 606"/>
              <a:gd name="T9" fmla="*/ 432 h 567"/>
              <a:gd name="T10" fmla="*/ 267 w 606"/>
              <a:gd name="T11" fmla="*/ 432 h 567"/>
              <a:gd name="T12" fmla="*/ 267 w 606"/>
              <a:gd name="T13" fmla="*/ 567 h 567"/>
              <a:gd name="T14" fmla="*/ 425 w 606"/>
              <a:gd name="T15" fmla="*/ 432 h 567"/>
              <a:gd name="T16" fmla="*/ 519 w 606"/>
              <a:gd name="T17" fmla="*/ 432 h 567"/>
              <a:gd name="T18" fmla="*/ 583 w 606"/>
              <a:gd name="T19" fmla="*/ 404 h 567"/>
              <a:gd name="T20" fmla="*/ 583 w 606"/>
              <a:gd name="T21" fmla="*/ 404 h 567"/>
              <a:gd name="T22" fmla="*/ 583 w 606"/>
              <a:gd name="T23" fmla="*/ 403 h 567"/>
              <a:gd name="T24" fmla="*/ 606 w 606"/>
              <a:gd name="T25" fmla="*/ 346 h 567"/>
              <a:gd name="T26" fmla="*/ 606 w 606"/>
              <a:gd name="T27" fmla="*/ 86 h 567"/>
              <a:gd name="T28" fmla="*/ 519 w 606"/>
              <a:gd name="T29" fmla="*/ 0 h 567"/>
              <a:gd name="T30" fmla="*/ 291 w 606"/>
              <a:gd name="T31" fmla="*/ 70 h 567"/>
              <a:gd name="T32" fmla="*/ 323 w 606"/>
              <a:gd name="T33" fmla="*/ 55 h 567"/>
              <a:gd name="T34" fmla="*/ 351 w 606"/>
              <a:gd name="T35" fmla="*/ 66 h 567"/>
              <a:gd name="T36" fmla="*/ 361 w 606"/>
              <a:gd name="T37" fmla="*/ 94 h 567"/>
              <a:gd name="T38" fmla="*/ 348 w 606"/>
              <a:gd name="T39" fmla="*/ 127 h 567"/>
              <a:gd name="T40" fmla="*/ 316 w 606"/>
              <a:gd name="T41" fmla="*/ 142 h 567"/>
              <a:gd name="T42" fmla="*/ 289 w 606"/>
              <a:gd name="T43" fmla="*/ 131 h 567"/>
              <a:gd name="T44" fmla="*/ 278 w 606"/>
              <a:gd name="T45" fmla="*/ 103 h 567"/>
              <a:gd name="T46" fmla="*/ 291 w 606"/>
              <a:gd name="T47" fmla="*/ 70 h 567"/>
              <a:gd name="T48" fmla="*/ 374 w 606"/>
              <a:gd name="T49" fmla="*/ 317 h 567"/>
              <a:gd name="T50" fmla="*/ 316 w 606"/>
              <a:gd name="T51" fmla="*/ 367 h 567"/>
              <a:gd name="T52" fmla="*/ 286 w 606"/>
              <a:gd name="T53" fmla="*/ 377 h 567"/>
              <a:gd name="T54" fmla="*/ 262 w 606"/>
              <a:gd name="T55" fmla="*/ 367 h 567"/>
              <a:gd name="T56" fmla="*/ 253 w 606"/>
              <a:gd name="T57" fmla="*/ 342 h 567"/>
              <a:gd name="T58" fmla="*/ 277 w 606"/>
              <a:gd name="T59" fmla="*/ 235 h 567"/>
              <a:gd name="T60" fmla="*/ 265 w 606"/>
              <a:gd name="T61" fmla="*/ 247 h 567"/>
              <a:gd name="T62" fmla="*/ 254 w 606"/>
              <a:gd name="T63" fmla="*/ 257 h 567"/>
              <a:gd name="T64" fmla="*/ 219 w 606"/>
              <a:gd name="T65" fmla="*/ 230 h 567"/>
              <a:gd name="T66" fmla="*/ 231 w 606"/>
              <a:gd name="T67" fmla="*/ 216 h 567"/>
              <a:gd name="T68" fmla="*/ 287 w 606"/>
              <a:gd name="T69" fmla="*/ 169 h 567"/>
              <a:gd name="T70" fmla="*/ 325 w 606"/>
              <a:gd name="T71" fmla="*/ 156 h 567"/>
              <a:gd name="T72" fmla="*/ 346 w 606"/>
              <a:gd name="T73" fmla="*/ 163 h 567"/>
              <a:gd name="T74" fmla="*/ 356 w 606"/>
              <a:gd name="T75" fmla="*/ 184 h 567"/>
              <a:gd name="T76" fmla="*/ 341 w 606"/>
              <a:gd name="T77" fmla="*/ 242 h 567"/>
              <a:gd name="T78" fmla="*/ 325 w 606"/>
              <a:gd name="T79" fmla="*/ 301 h 567"/>
              <a:gd name="T80" fmla="*/ 343 w 606"/>
              <a:gd name="T81" fmla="*/ 285 h 567"/>
              <a:gd name="T82" fmla="*/ 355 w 606"/>
              <a:gd name="T83" fmla="*/ 274 h 567"/>
              <a:gd name="T84" fmla="*/ 387 w 606"/>
              <a:gd name="T85" fmla="*/ 305 h 567"/>
              <a:gd name="T86" fmla="*/ 374 w 606"/>
              <a:gd name="T87" fmla="*/ 317 h 5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6"/>
              <a:gd name="T133" fmla="*/ 0 h 567"/>
              <a:gd name="T134" fmla="*/ 606 w 606"/>
              <a:gd name="T135" fmla="*/ 567 h 5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3" name="Group 12"/>
          <p:cNvGrpSpPr>
            <a:grpSpLocks/>
          </p:cNvGrpSpPr>
          <p:nvPr/>
        </p:nvGrpSpPr>
        <p:grpSpPr bwMode="auto">
          <a:xfrm>
            <a:off x="3876675" y="500063"/>
            <a:ext cx="381000" cy="382587"/>
            <a:chOff x="0" y="0"/>
            <a:chExt cx="1212" cy="1212"/>
          </a:xfrm>
        </p:grpSpPr>
        <p:sp>
          <p:nvSpPr>
            <p:cNvPr id="6157" name="Freeform 34"/>
            <p:cNvSpPr>
              <a:spLocks/>
            </p:cNvSpPr>
            <p:nvPr/>
          </p:nvSpPr>
          <p:spPr bwMode="auto">
            <a:xfrm>
              <a:off x="267" y="0"/>
              <a:ext cx="678" cy="549"/>
            </a:xfrm>
            <a:custGeom>
              <a:avLst/>
              <a:gdLst>
                <a:gd name="T0" fmla="*/ 0 w 287"/>
                <a:gd name="T1" fmla="*/ 0 h 232"/>
                <a:gd name="T2" fmla="*/ 287 w 287"/>
                <a:gd name="T3" fmla="*/ 232 h 232"/>
              </a:gdLst>
              <a:ahLst/>
              <a:cxnLst/>
              <a:rect l="T0" t="T1" r="T2" b="T3"/>
              <a:pathLst/>
            </a:custGeom>
            <a:solidFill>
              <a:srgbClr val="C6AE34"/>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6158" name="Freeform 35"/>
            <p:cNvSpPr>
              <a:spLocks/>
            </p:cNvSpPr>
            <p:nvPr/>
          </p:nvSpPr>
          <p:spPr bwMode="auto">
            <a:xfrm>
              <a:off x="0" y="605"/>
              <a:ext cx="1212" cy="607"/>
            </a:xfrm>
            <a:custGeom>
              <a:avLst/>
              <a:gdLst>
                <a:gd name="T0" fmla="*/ 0 w 513"/>
                <a:gd name="T1" fmla="*/ 0 h 257"/>
                <a:gd name="T2" fmla="*/ 513 w 513"/>
                <a:gd name="T3" fmla="*/ 257 h 257"/>
              </a:gdLst>
              <a:ahLst/>
              <a:cxnLst/>
              <a:rect l="T0" t="T1" r="T2" b="T3"/>
              <a:pathLst/>
            </a:custGeom>
            <a:solidFill>
              <a:srgbClr val="C6AE34"/>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6159" name="Freeform 40"/>
          <p:cNvSpPr>
            <a:spLocks noEditPoints="1" noChangeArrowheads="1"/>
          </p:cNvSpPr>
          <p:nvPr/>
        </p:nvSpPr>
        <p:spPr bwMode="auto">
          <a:xfrm>
            <a:off x="4741863" y="563563"/>
            <a:ext cx="473075" cy="319087"/>
          </a:xfrm>
          <a:custGeom>
            <a:avLst/>
            <a:gdLst>
              <a:gd name="T0" fmla="*/ 594 w 655"/>
              <a:gd name="T1" fmla="*/ 0 h 441"/>
              <a:gd name="T2" fmla="*/ 62 w 655"/>
              <a:gd name="T3" fmla="*/ 0 h 441"/>
              <a:gd name="T4" fmla="*/ 0 w 655"/>
              <a:gd name="T5" fmla="*/ 64 h 441"/>
              <a:gd name="T6" fmla="*/ 0 w 655"/>
              <a:gd name="T7" fmla="*/ 378 h 441"/>
              <a:gd name="T8" fmla="*/ 62 w 655"/>
              <a:gd name="T9" fmla="*/ 441 h 441"/>
              <a:gd name="T10" fmla="*/ 594 w 655"/>
              <a:gd name="T11" fmla="*/ 441 h 441"/>
              <a:gd name="T12" fmla="*/ 655 w 655"/>
              <a:gd name="T13" fmla="*/ 378 h 441"/>
              <a:gd name="T14" fmla="*/ 655 w 655"/>
              <a:gd name="T15" fmla="*/ 64 h 441"/>
              <a:gd name="T16" fmla="*/ 594 w 655"/>
              <a:gd name="T17" fmla="*/ 0 h 441"/>
              <a:gd name="T18" fmla="*/ 298 w 655"/>
              <a:gd name="T19" fmla="*/ 228 h 441"/>
              <a:gd name="T20" fmla="*/ 77 w 655"/>
              <a:gd name="T21" fmla="*/ 358 h 441"/>
              <a:gd name="T22" fmla="*/ 77 w 655"/>
              <a:gd name="T23" fmla="*/ 94 h 441"/>
              <a:gd name="T24" fmla="*/ 298 w 655"/>
              <a:gd name="T25" fmla="*/ 228 h 441"/>
              <a:gd name="T26" fmla="*/ 123 w 655"/>
              <a:gd name="T27" fmla="*/ 77 h 441"/>
              <a:gd name="T28" fmla="*/ 556 w 655"/>
              <a:gd name="T29" fmla="*/ 77 h 441"/>
              <a:gd name="T30" fmla="*/ 336 w 655"/>
              <a:gd name="T31" fmla="*/ 206 h 441"/>
              <a:gd name="T32" fmla="*/ 123 w 655"/>
              <a:gd name="T33" fmla="*/ 77 h 441"/>
              <a:gd name="T34" fmla="*/ 336 w 655"/>
              <a:gd name="T35" fmla="*/ 251 h 441"/>
              <a:gd name="T36" fmla="*/ 523 w 655"/>
              <a:gd name="T37" fmla="*/ 364 h 441"/>
              <a:gd name="T38" fmla="*/ 142 w 655"/>
              <a:gd name="T39" fmla="*/ 364 h 441"/>
              <a:gd name="T40" fmla="*/ 336 w 655"/>
              <a:gd name="T41" fmla="*/ 251 h 441"/>
              <a:gd name="T42" fmla="*/ 373 w 655"/>
              <a:gd name="T43" fmla="*/ 229 h 441"/>
              <a:gd name="T44" fmla="*/ 578 w 655"/>
              <a:gd name="T45" fmla="*/ 109 h 441"/>
              <a:gd name="T46" fmla="*/ 578 w 655"/>
              <a:gd name="T47" fmla="*/ 353 h 441"/>
              <a:gd name="T48" fmla="*/ 373 w 655"/>
              <a:gd name="T49" fmla="*/ 229 h 4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55"/>
              <a:gd name="T76" fmla="*/ 0 h 441"/>
              <a:gd name="T77" fmla="*/ 655 w 655"/>
              <a:gd name="T78" fmla="*/ 441 h 4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4" name="Group 16"/>
          <p:cNvGrpSpPr>
            <a:grpSpLocks/>
          </p:cNvGrpSpPr>
          <p:nvPr/>
        </p:nvGrpSpPr>
        <p:grpSpPr bwMode="auto">
          <a:xfrm>
            <a:off x="2984500" y="500063"/>
            <a:ext cx="303213" cy="382587"/>
            <a:chOff x="0" y="0"/>
            <a:chExt cx="1139825" cy="1436688"/>
          </a:xfrm>
        </p:grpSpPr>
        <p:sp>
          <p:nvSpPr>
            <p:cNvPr id="6161" name="Freeform 62"/>
            <p:cNvSpPr>
              <a:spLocks/>
            </p:cNvSpPr>
            <p:nvPr/>
          </p:nvSpPr>
          <p:spPr bwMode="auto">
            <a:xfrm>
              <a:off x="0" y="566738"/>
              <a:ext cx="1139825" cy="869950"/>
            </a:xfrm>
            <a:custGeom>
              <a:avLst/>
              <a:gdLst>
                <a:gd name="T0" fmla="*/ 0 w 304"/>
                <a:gd name="T1" fmla="*/ 0 h 232"/>
                <a:gd name="T2" fmla="*/ 304 w 304"/>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6162" name="Freeform 61"/>
            <p:cNvSpPr>
              <a:spLocks/>
            </p:cNvSpPr>
            <p:nvPr/>
          </p:nvSpPr>
          <p:spPr bwMode="auto">
            <a:xfrm>
              <a:off x="71438" y="0"/>
              <a:ext cx="990600" cy="495300"/>
            </a:xfrm>
            <a:custGeom>
              <a:avLst/>
              <a:gdLst>
                <a:gd name="T0" fmla="*/ 0 w 264"/>
                <a:gd name="T1" fmla="*/ 0 h 132"/>
                <a:gd name="T2" fmla="*/ 264 w 264"/>
                <a:gd name="T3" fmla="*/ 132 h 1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6166" name="矩形 28"/>
          <p:cNvSpPr>
            <a:spLocks noChangeArrowheads="1"/>
          </p:cNvSpPr>
          <p:nvPr/>
        </p:nvSpPr>
        <p:spPr bwMode="auto">
          <a:xfrm>
            <a:off x="754251" y="2539298"/>
            <a:ext cx="206979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342900" indent="-342900">
              <a:buFont typeface="Arial" pitchFamily="34" charset="0"/>
              <a:buChar char="•"/>
            </a:pPr>
            <a:r>
              <a:rPr lang="zh-CN" altLang="en-US" sz="2400" dirty="0" smtClean="0">
                <a:solidFill>
                  <a:schemeClr val="bg1"/>
                </a:solidFill>
                <a:latin typeface="张海山锐线体简" pitchFamily="2" charset="-122"/>
                <a:ea typeface="张海山锐线体简" pitchFamily="2" charset="-122"/>
                <a:sym typeface="Impact" pitchFamily="34" charset="0"/>
              </a:rPr>
              <a:t>陪女友去买</a:t>
            </a:r>
            <a:endParaRPr lang="zh-CN" altLang="en-US" dirty="0">
              <a:solidFill>
                <a:schemeClr val="bg1"/>
              </a:solidFill>
              <a:latin typeface="张海山锐线体简" pitchFamily="2" charset="-122"/>
              <a:ea typeface="张海山锐线体简" pitchFamily="2" charset="-122"/>
            </a:endParaRPr>
          </a:p>
        </p:txBody>
      </p:sp>
      <p:sp>
        <p:nvSpPr>
          <p:cNvPr id="6167" name="矩形 29"/>
          <p:cNvSpPr>
            <a:spLocks noChangeArrowheads="1"/>
          </p:cNvSpPr>
          <p:nvPr/>
        </p:nvSpPr>
        <p:spPr bwMode="auto">
          <a:xfrm>
            <a:off x="5979431" y="2564604"/>
            <a:ext cx="176202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342900" indent="-342900">
              <a:buFont typeface="Arial" pitchFamily="34" charset="0"/>
              <a:buChar char="•"/>
            </a:pPr>
            <a:r>
              <a:rPr lang="zh-CN" altLang="en-US" sz="2400" dirty="0" smtClean="0">
                <a:solidFill>
                  <a:schemeClr val="bg1"/>
                </a:solidFill>
                <a:latin typeface="张海山锐线体简" pitchFamily="2" charset="-122"/>
                <a:ea typeface="张海山锐线体简" pitchFamily="2" charset="-122"/>
                <a:sym typeface="Impact" pitchFamily="34" charset="0"/>
              </a:rPr>
              <a:t>自己去买</a:t>
            </a:r>
            <a:endParaRPr lang="zh-CN" altLang="en-US" dirty="0">
              <a:latin typeface="张海山锐线体简" pitchFamily="2" charset="-122"/>
              <a:ea typeface="张海山锐线体简" pitchFamily="2" charset="-122"/>
            </a:endParaRPr>
          </a:p>
        </p:txBody>
      </p:sp>
      <p:sp>
        <p:nvSpPr>
          <p:cNvPr id="25" name="TextBox 24"/>
          <p:cNvSpPr txBox="1"/>
          <p:nvPr/>
        </p:nvSpPr>
        <p:spPr>
          <a:xfrm>
            <a:off x="132750" y="201992"/>
            <a:ext cx="653064" cy="769441"/>
          </a:xfrm>
          <a:prstGeom prst="rect">
            <a:avLst/>
          </a:prstGeom>
          <a:noFill/>
        </p:spPr>
        <p:txBody>
          <a:bodyPr wrap="square" rtlCol="0">
            <a:spAutoFit/>
          </a:bodyPr>
          <a:lstStyle/>
          <a:p>
            <a:r>
              <a:rPr lang="en-US" altLang="zh-CN" sz="4400" dirty="0" smtClean="0">
                <a:solidFill>
                  <a:schemeClr val="bg1"/>
                </a:solidFill>
                <a:latin typeface="DFPPOP3W12-B5" pitchFamily="82" charset="-120"/>
                <a:ea typeface="DFPPOP3W12-B5" pitchFamily="82" charset="-120"/>
              </a:rPr>
              <a:t>3</a:t>
            </a:r>
            <a:endParaRPr lang="zh-CN" altLang="en-US" sz="4400" dirty="0">
              <a:solidFill>
                <a:schemeClr val="bg1"/>
              </a:solidFill>
              <a:latin typeface="DFPPOP3W12-B5" pitchFamily="82" charset="-120"/>
              <a:ea typeface="DFPPOP3W12-B5" pitchFamily="82" charset="-120"/>
            </a:endParaRPr>
          </a:p>
        </p:txBody>
      </p:sp>
      <p:pic>
        <p:nvPicPr>
          <p:cNvPr id="27" name="内容占位符 3"/>
          <p:cNvPicPr>
            <a:picLocks noChangeAspect="1"/>
          </p:cNvPicPr>
          <p:nvPr/>
        </p:nvPicPr>
        <p:blipFill>
          <a:blip r:embed="rId3" cstate="print">
            <a:extLst>
              <a:ext uri="{BEBA8EAE-BF5A-486C-A8C5-ECC9F3942E4B}">
                <a14:imgProps xmlns="" xmlns:a14="http://schemas.microsoft.com/office/drawing/2010/main">
                  <a14:imgLayer r:embed="">
                    <a14:imgEffect>
                      <a14:brightnessContrast contrast="20000"/>
                    </a14:imgEffect>
                  </a14:imgLayer>
                </a14:imgProps>
              </a:ext>
              <a:ext uri="{28A0092B-C50C-407E-A947-70E740481C1C}">
                <a14:useLocalDpi xmlns="" xmlns:a14="http://schemas.microsoft.com/office/drawing/2010/main" val="0"/>
              </a:ext>
            </a:extLst>
          </a:blip>
          <a:stretch>
            <a:fillRect/>
          </a:stretch>
        </p:blipFill>
        <p:spPr>
          <a:xfrm>
            <a:off x="6101132" y="3148013"/>
            <a:ext cx="2379715" cy="3172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69" name="Picture 25" descr="H:\打印展览\IMG_0208(1).JPG"/>
          <p:cNvPicPr>
            <a:picLocks noChangeAspect="1" noChangeArrowheads="1"/>
          </p:cNvPicPr>
          <p:nvPr/>
        </p:nvPicPr>
        <p:blipFill rotWithShape="1">
          <a:blip r:embed="rId4" cstate="print">
            <a:extLst>
              <a:ext uri="{BEBA8EAE-BF5A-486C-A8C5-ECC9F3942E4B}">
                <a14:imgProps xmlns="" xmlns:a14="http://schemas.microsoft.com/office/drawing/2010/main">
                  <a14:imgLayer r:embed="">
                    <a14:imgEffect>
                      <a14:brightnessContrast contrast="20000"/>
                    </a14:imgEffect>
                  </a14:imgLayer>
                </a14:imgProps>
              </a:ext>
              <a:ext uri="{28A0092B-C50C-407E-A947-70E740481C1C}">
                <a14:useLocalDpi xmlns="" xmlns:a14="http://schemas.microsoft.com/office/drawing/2010/main" val="0"/>
              </a:ext>
            </a:extLst>
          </a:blip>
          <a:srcRect t="1" b="50386"/>
          <a:stretch/>
        </p:blipFill>
        <p:spPr bwMode="auto">
          <a:xfrm>
            <a:off x="857250" y="3148013"/>
            <a:ext cx="4796271" cy="3172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9" name="直接连接符 31"/>
          <p:cNvSpPr>
            <a:spLocks noChangeShapeType="1"/>
          </p:cNvSpPr>
          <p:nvPr/>
        </p:nvSpPr>
        <p:spPr bwMode="auto">
          <a:xfrm>
            <a:off x="928688" y="2427281"/>
            <a:ext cx="3024187" cy="1587"/>
          </a:xfrm>
          <a:prstGeom prst="line">
            <a:avLst/>
          </a:prstGeom>
          <a:noFill/>
          <a:ln w="9525" cap="flat" cmpd="sng">
            <a:solidFill>
              <a:schemeClr val="bg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4" name="Rectangle 1"/>
          <p:cNvSpPr>
            <a:spLocks noChangeArrowheads="1"/>
          </p:cNvSpPr>
          <p:nvPr/>
        </p:nvSpPr>
        <p:spPr bwMode="auto">
          <a:xfrm>
            <a:off x="928662" y="107556"/>
            <a:ext cx="3357586"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zh-CN" sz="1600" b="1"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开场白</a:t>
            </a:r>
            <a:r>
              <a:rPr lang="zh-CN" altLang="en-US" sz="1600" b="1" dirty="0" smtClean="0">
                <a:solidFill>
                  <a:srgbClr val="333333"/>
                </a:solidFill>
                <a:latin typeface="微软雅黑" pitchFamily="34" charset="-122"/>
                <a:ea typeface="微软雅黑" pitchFamily="34" charset="-122"/>
                <a:cs typeface="宋体" pitchFamily="2" charset="-122"/>
              </a:rPr>
              <a:t>三</a:t>
            </a:r>
            <a:r>
              <a:rPr kumimoji="0" lang="zh-CN" sz="1600" b="1"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rPr>
              <a:t>：</a:t>
            </a:r>
            <a:endParaRPr kumimoji="0" lang="en-US" altLang="zh-CN" sz="1600" b="1" i="0" u="none" strike="noStrike" cap="none" normalizeH="0" baseline="0" dirty="0" smtClean="0">
              <a:ln>
                <a:noFill/>
              </a:ln>
              <a:solidFill>
                <a:srgbClr val="333333"/>
              </a:solidFill>
              <a:effectLst/>
              <a:latin typeface="微软雅黑" pitchFamily="34" charset="-122"/>
              <a:ea typeface="微软雅黑" pitchFamily="34" charset="-122"/>
              <a:cs typeface="宋体" pitchFamily="2" charset="-122"/>
            </a:endParaRPr>
          </a:p>
          <a:p>
            <a:pPr lvl="0" fontAlgn="base">
              <a:spcBef>
                <a:spcPct val="0"/>
              </a:spcBef>
              <a:spcAft>
                <a:spcPct val="0"/>
              </a:spcAft>
            </a:pPr>
            <a:r>
              <a:rPr lang="zh-CN" altLang="en-US" sz="3600" b="1" dirty="0" smtClean="0">
                <a:solidFill>
                  <a:srgbClr val="333333"/>
                </a:solidFill>
                <a:latin typeface="微软雅黑" pitchFamily="34" charset="-122"/>
                <a:ea typeface="微软雅黑" pitchFamily="34" charset="-122"/>
                <a:cs typeface="宋体" pitchFamily="2" charset="-122"/>
              </a:rPr>
              <a:t>讲个故事</a:t>
            </a:r>
            <a:endParaRPr kumimoji="0" lang="zh-CN" sz="6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6" name="Rectangle 2"/>
          <p:cNvSpPr>
            <a:spLocks noChangeArrowheads="1"/>
          </p:cNvSpPr>
          <p:nvPr/>
        </p:nvSpPr>
        <p:spPr bwMode="auto">
          <a:xfrm>
            <a:off x="4143404" y="1191879"/>
            <a:ext cx="4357686" cy="152349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lnSpc>
                <a:spcPct val="150000"/>
              </a:lnSpc>
              <a:spcBef>
                <a:spcPct val="0"/>
              </a:spcBef>
              <a:spcAft>
                <a:spcPct val="0"/>
              </a:spcAft>
            </a:pPr>
            <a:r>
              <a:rPr lang="zh-CN" altLang="en-US" sz="1050" dirty="0" smtClean="0">
                <a:solidFill>
                  <a:srgbClr val="333333"/>
                </a:solidFill>
                <a:latin typeface="微软雅黑" pitchFamily="34" charset="-122"/>
                <a:ea typeface="微软雅黑" pitchFamily="34" charset="-122"/>
                <a:cs typeface="宋体" pitchFamily="2" charset="-122"/>
              </a:rPr>
              <a:t>如果想让听众在演示结束后接受你的方案，你必须要在演示开始时，就想法让听众产生一种这个方案与己相关的感情。详细讲述一下你在调查时的某个重要经历。什么样的所见所闻能让听众联想到自己在生活中的问题而且又记忆深刻呢？</a:t>
            </a:r>
          </a:p>
          <a:p>
            <a:pPr lvl="0" fontAlgn="base">
              <a:lnSpc>
                <a:spcPct val="150000"/>
              </a:lnSpc>
              <a:spcBef>
                <a:spcPct val="0"/>
              </a:spcBef>
              <a:spcAft>
                <a:spcPct val="0"/>
              </a:spcAft>
            </a:pPr>
            <a:endParaRPr kumimoji="0" 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8" name="Rectangle 2"/>
          <p:cNvSpPr>
            <a:spLocks noChangeArrowheads="1"/>
          </p:cNvSpPr>
          <p:nvPr/>
        </p:nvSpPr>
        <p:spPr bwMode="auto">
          <a:xfrm>
            <a:off x="4143372" y="500042"/>
            <a:ext cx="5429288" cy="5078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en-US" b="1" dirty="0" smtClean="0">
                <a:solidFill>
                  <a:schemeClr val="tx1">
                    <a:lumMod val="85000"/>
                    <a:lumOff val="15000"/>
                  </a:schemeClr>
                </a:solidFill>
                <a:latin typeface="微软雅黑" pitchFamily="34" charset="-122"/>
                <a:ea typeface="微软雅黑" pitchFamily="34" charset="-122"/>
                <a:cs typeface="宋体" pitchFamily="2" charset="-122"/>
              </a:rPr>
              <a:t>描述消费者对此的不满</a:t>
            </a:r>
            <a:endParaRPr kumimoji="0" lang="zh-CN"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5"/>
          <p:cNvSpPr>
            <a:spLocks noChangeArrowheads="1"/>
          </p:cNvSpPr>
          <p:nvPr/>
        </p:nvSpPr>
        <p:spPr bwMode="auto">
          <a:xfrm>
            <a:off x="0" y="1071563"/>
            <a:ext cx="9144000" cy="5786437"/>
          </a:xfrm>
          <a:prstGeom prst="rect">
            <a:avLst/>
          </a:prstGeom>
          <a:solidFill>
            <a:srgbClr val="AC5D4A"/>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7171" name="Rettangolo arrotondato 27"/>
          <p:cNvSpPr>
            <a:spLocks noChangeArrowheads="1"/>
          </p:cNvSpPr>
          <p:nvPr/>
        </p:nvSpPr>
        <p:spPr bwMode="auto">
          <a:xfrm>
            <a:off x="4071938" y="1357313"/>
            <a:ext cx="4498975" cy="1790700"/>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cap="flat" cmpd="sng">
                <a:solidFill>
                  <a:srgbClr val="395E8A"/>
                </a:solidFill>
                <a:round/>
                <a:headEnd/>
                <a:tailEnd/>
              </a14:hiddenLine>
            </a:ext>
          </a:extLst>
        </p:spPr>
        <p:txBody>
          <a:bodyPr anchor="ctr"/>
          <a:lstStyle/>
          <a:p>
            <a:pPr algn="ctr"/>
            <a:endParaRPr lang="zh-CN" altLang="zh-CN" sz="4800">
              <a:solidFill>
                <a:schemeClr val="bg1"/>
              </a:solidFill>
              <a:latin typeface="Arial Black" pitchFamily="34" charset="0"/>
              <a:sym typeface="Arial Black" pitchFamily="34" charset="0"/>
            </a:endParaRPr>
          </a:p>
        </p:txBody>
      </p:sp>
      <p:sp>
        <p:nvSpPr>
          <p:cNvPr id="7172" name="矩形 12"/>
          <p:cNvSpPr>
            <a:spLocks noChangeArrowheads="1"/>
          </p:cNvSpPr>
          <p:nvPr/>
        </p:nvSpPr>
        <p:spPr bwMode="auto">
          <a:xfrm>
            <a:off x="785813" y="0"/>
            <a:ext cx="8358187" cy="1071563"/>
          </a:xfrm>
          <a:prstGeom prst="rect">
            <a:avLst/>
          </a:prstGeom>
          <a:solidFill>
            <a:srgbClr val="F1F1F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7173" name="矩形 13"/>
          <p:cNvSpPr>
            <a:spLocks noChangeArrowheads="1"/>
          </p:cNvSpPr>
          <p:nvPr/>
        </p:nvSpPr>
        <p:spPr bwMode="auto">
          <a:xfrm>
            <a:off x="0" y="0"/>
            <a:ext cx="857250" cy="1071563"/>
          </a:xfrm>
          <a:prstGeom prst="rect">
            <a:avLst/>
          </a:prstGeom>
          <a:solidFill>
            <a:srgbClr val="CDB53F"/>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7174" name="矩形 19"/>
          <p:cNvSpPr>
            <a:spLocks noChangeArrowheads="1"/>
          </p:cNvSpPr>
          <p:nvPr/>
        </p:nvSpPr>
        <p:spPr bwMode="auto">
          <a:xfrm>
            <a:off x="878620" y="1902084"/>
            <a:ext cx="326243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zh-CN" altLang="en-US" sz="4800" b="1" dirty="0">
                <a:solidFill>
                  <a:schemeClr val="bg1"/>
                </a:solidFill>
                <a:latin typeface="张海山锐线体简" pitchFamily="2" charset="-122"/>
                <a:ea typeface="张海山锐线体简" pitchFamily="2" charset="-122"/>
                <a:sym typeface="Impact" pitchFamily="34" charset="0"/>
              </a:rPr>
              <a:t>你知道</a:t>
            </a:r>
            <a:r>
              <a:rPr lang="zh-CN" altLang="en-US" sz="4800" b="1" dirty="0" smtClean="0">
                <a:solidFill>
                  <a:schemeClr val="bg1"/>
                </a:solidFill>
                <a:latin typeface="张海山锐线体简" pitchFamily="2" charset="-122"/>
                <a:ea typeface="张海山锐线体简" pitchFamily="2" charset="-122"/>
                <a:sym typeface="Impact" pitchFamily="34" charset="0"/>
              </a:rPr>
              <a:t>吗？</a:t>
            </a:r>
            <a:endParaRPr lang="zh-CN" altLang="en-US" sz="2000" b="1" dirty="0">
              <a:solidFill>
                <a:schemeClr val="bg1"/>
              </a:solidFill>
              <a:latin typeface="张海山锐线体简" pitchFamily="2" charset="-122"/>
              <a:ea typeface="张海山锐线体简" pitchFamily="2" charset="-122"/>
            </a:endParaRPr>
          </a:p>
        </p:txBody>
      </p:sp>
      <p:grpSp>
        <p:nvGrpSpPr>
          <p:cNvPr id="3" name="Group 7"/>
          <p:cNvGrpSpPr>
            <a:grpSpLocks/>
          </p:cNvGrpSpPr>
          <p:nvPr/>
        </p:nvGrpSpPr>
        <p:grpSpPr bwMode="auto">
          <a:xfrm>
            <a:off x="1071563" y="563563"/>
            <a:ext cx="409575" cy="333375"/>
            <a:chOff x="0" y="0"/>
            <a:chExt cx="1259" cy="1024"/>
          </a:xfrm>
        </p:grpSpPr>
        <p:sp>
          <p:nvSpPr>
            <p:cNvPr id="7176" name="Freeform 23"/>
            <p:cNvSpPr>
              <a:spLocks/>
            </p:cNvSpPr>
            <p:nvPr/>
          </p:nvSpPr>
          <p:spPr bwMode="auto">
            <a:xfrm>
              <a:off x="0" y="0"/>
              <a:ext cx="1259" cy="598"/>
            </a:xfrm>
            <a:custGeom>
              <a:avLst/>
              <a:gdLst>
                <a:gd name="T0" fmla="*/ 0 w 533"/>
                <a:gd name="T1" fmla="*/ 0 h 253"/>
                <a:gd name="T2" fmla="*/ 533 w 533"/>
                <a:gd name="T3" fmla="*/ 253 h 253"/>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7177" name="Freeform 24"/>
            <p:cNvSpPr>
              <a:spLocks/>
            </p:cNvSpPr>
            <p:nvPr/>
          </p:nvSpPr>
          <p:spPr bwMode="auto">
            <a:xfrm>
              <a:off x="175" y="137"/>
              <a:ext cx="905" cy="887"/>
            </a:xfrm>
            <a:custGeom>
              <a:avLst/>
              <a:gdLst>
                <a:gd name="T0" fmla="*/ 0 w 383"/>
                <a:gd name="T1" fmla="*/ 0 h 375"/>
                <a:gd name="T2" fmla="*/ 383 w 383"/>
                <a:gd name="T3" fmla="*/ 375 h 375"/>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7178" name="Freeform 29"/>
          <p:cNvSpPr>
            <a:spLocks noEditPoints="1" noChangeArrowheads="1"/>
          </p:cNvSpPr>
          <p:nvPr/>
        </p:nvSpPr>
        <p:spPr bwMode="auto">
          <a:xfrm>
            <a:off x="2000250" y="563563"/>
            <a:ext cx="409575" cy="382587"/>
          </a:xfrm>
          <a:custGeom>
            <a:avLst/>
            <a:gdLst>
              <a:gd name="T0" fmla="*/ 519 w 606"/>
              <a:gd name="T1" fmla="*/ 0 h 567"/>
              <a:gd name="T2" fmla="*/ 87 w 606"/>
              <a:gd name="T3" fmla="*/ 0 h 567"/>
              <a:gd name="T4" fmla="*/ 0 w 606"/>
              <a:gd name="T5" fmla="*/ 86 h 567"/>
              <a:gd name="T6" fmla="*/ 0 w 606"/>
              <a:gd name="T7" fmla="*/ 346 h 567"/>
              <a:gd name="T8" fmla="*/ 87 w 606"/>
              <a:gd name="T9" fmla="*/ 432 h 567"/>
              <a:gd name="T10" fmla="*/ 267 w 606"/>
              <a:gd name="T11" fmla="*/ 432 h 567"/>
              <a:gd name="T12" fmla="*/ 267 w 606"/>
              <a:gd name="T13" fmla="*/ 567 h 567"/>
              <a:gd name="T14" fmla="*/ 425 w 606"/>
              <a:gd name="T15" fmla="*/ 432 h 567"/>
              <a:gd name="T16" fmla="*/ 519 w 606"/>
              <a:gd name="T17" fmla="*/ 432 h 567"/>
              <a:gd name="T18" fmla="*/ 583 w 606"/>
              <a:gd name="T19" fmla="*/ 404 h 567"/>
              <a:gd name="T20" fmla="*/ 583 w 606"/>
              <a:gd name="T21" fmla="*/ 404 h 567"/>
              <a:gd name="T22" fmla="*/ 583 w 606"/>
              <a:gd name="T23" fmla="*/ 403 h 567"/>
              <a:gd name="T24" fmla="*/ 606 w 606"/>
              <a:gd name="T25" fmla="*/ 346 h 567"/>
              <a:gd name="T26" fmla="*/ 606 w 606"/>
              <a:gd name="T27" fmla="*/ 86 h 567"/>
              <a:gd name="T28" fmla="*/ 519 w 606"/>
              <a:gd name="T29" fmla="*/ 0 h 567"/>
              <a:gd name="T30" fmla="*/ 291 w 606"/>
              <a:gd name="T31" fmla="*/ 70 h 567"/>
              <a:gd name="T32" fmla="*/ 323 w 606"/>
              <a:gd name="T33" fmla="*/ 55 h 567"/>
              <a:gd name="T34" fmla="*/ 351 w 606"/>
              <a:gd name="T35" fmla="*/ 66 h 567"/>
              <a:gd name="T36" fmla="*/ 361 w 606"/>
              <a:gd name="T37" fmla="*/ 94 h 567"/>
              <a:gd name="T38" fmla="*/ 348 w 606"/>
              <a:gd name="T39" fmla="*/ 127 h 567"/>
              <a:gd name="T40" fmla="*/ 316 w 606"/>
              <a:gd name="T41" fmla="*/ 142 h 567"/>
              <a:gd name="T42" fmla="*/ 289 w 606"/>
              <a:gd name="T43" fmla="*/ 131 h 567"/>
              <a:gd name="T44" fmla="*/ 278 w 606"/>
              <a:gd name="T45" fmla="*/ 103 h 567"/>
              <a:gd name="T46" fmla="*/ 291 w 606"/>
              <a:gd name="T47" fmla="*/ 70 h 567"/>
              <a:gd name="T48" fmla="*/ 374 w 606"/>
              <a:gd name="T49" fmla="*/ 317 h 567"/>
              <a:gd name="T50" fmla="*/ 316 w 606"/>
              <a:gd name="T51" fmla="*/ 367 h 567"/>
              <a:gd name="T52" fmla="*/ 286 w 606"/>
              <a:gd name="T53" fmla="*/ 377 h 567"/>
              <a:gd name="T54" fmla="*/ 262 w 606"/>
              <a:gd name="T55" fmla="*/ 367 h 567"/>
              <a:gd name="T56" fmla="*/ 253 w 606"/>
              <a:gd name="T57" fmla="*/ 342 h 567"/>
              <a:gd name="T58" fmla="*/ 277 w 606"/>
              <a:gd name="T59" fmla="*/ 235 h 567"/>
              <a:gd name="T60" fmla="*/ 265 w 606"/>
              <a:gd name="T61" fmla="*/ 247 h 567"/>
              <a:gd name="T62" fmla="*/ 254 w 606"/>
              <a:gd name="T63" fmla="*/ 257 h 567"/>
              <a:gd name="T64" fmla="*/ 219 w 606"/>
              <a:gd name="T65" fmla="*/ 230 h 567"/>
              <a:gd name="T66" fmla="*/ 231 w 606"/>
              <a:gd name="T67" fmla="*/ 216 h 567"/>
              <a:gd name="T68" fmla="*/ 287 w 606"/>
              <a:gd name="T69" fmla="*/ 169 h 567"/>
              <a:gd name="T70" fmla="*/ 325 w 606"/>
              <a:gd name="T71" fmla="*/ 156 h 567"/>
              <a:gd name="T72" fmla="*/ 346 w 606"/>
              <a:gd name="T73" fmla="*/ 163 h 567"/>
              <a:gd name="T74" fmla="*/ 356 w 606"/>
              <a:gd name="T75" fmla="*/ 184 h 567"/>
              <a:gd name="T76" fmla="*/ 341 w 606"/>
              <a:gd name="T77" fmla="*/ 242 h 567"/>
              <a:gd name="T78" fmla="*/ 325 w 606"/>
              <a:gd name="T79" fmla="*/ 301 h 567"/>
              <a:gd name="T80" fmla="*/ 343 w 606"/>
              <a:gd name="T81" fmla="*/ 285 h 567"/>
              <a:gd name="T82" fmla="*/ 355 w 606"/>
              <a:gd name="T83" fmla="*/ 274 h 567"/>
              <a:gd name="T84" fmla="*/ 387 w 606"/>
              <a:gd name="T85" fmla="*/ 305 h 567"/>
              <a:gd name="T86" fmla="*/ 374 w 606"/>
              <a:gd name="T87" fmla="*/ 317 h 5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6"/>
              <a:gd name="T133" fmla="*/ 0 h 567"/>
              <a:gd name="T134" fmla="*/ 606 w 606"/>
              <a:gd name="T135" fmla="*/ 567 h 5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5" name="Group 11"/>
          <p:cNvGrpSpPr>
            <a:grpSpLocks/>
          </p:cNvGrpSpPr>
          <p:nvPr/>
        </p:nvGrpSpPr>
        <p:grpSpPr bwMode="auto">
          <a:xfrm>
            <a:off x="3876675" y="500063"/>
            <a:ext cx="381000" cy="382587"/>
            <a:chOff x="0" y="0"/>
            <a:chExt cx="1212" cy="1212"/>
          </a:xfrm>
        </p:grpSpPr>
        <p:sp>
          <p:nvSpPr>
            <p:cNvPr id="7180" name="Freeform 34"/>
            <p:cNvSpPr>
              <a:spLocks/>
            </p:cNvSpPr>
            <p:nvPr/>
          </p:nvSpPr>
          <p:spPr bwMode="auto">
            <a:xfrm>
              <a:off x="267" y="0"/>
              <a:ext cx="678" cy="549"/>
            </a:xfrm>
            <a:custGeom>
              <a:avLst/>
              <a:gdLst>
                <a:gd name="T0" fmla="*/ 0 w 287"/>
                <a:gd name="T1" fmla="*/ 0 h 232"/>
                <a:gd name="T2" fmla="*/ 287 w 287"/>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7181" name="Freeform 35"/>
            <p:cNvSpPr>
              <a:spLocks/>
            </p:cNvSpPr>
            <p:nvPr/>
          </p:nvSpPr>
          <p:spPr bwMode="auto">
            <a:xfrm>
              <a:off x="0" y="605"/>
              <a:ext cx="1212" cy="607"/>
            </a:xfrm>
            <a:custGeom>
              <a:avLst/>
              <a:gdLst>
                <a:gd name="T0" fmla="*/ 0 w 513"/>
                <a:gd name="T1" fmla="*/ 0 h 257"/>
                <a:gd name="T2" fmla="*/ 513 w 513"/>
                <a:gd name="T3" fmla="*/ 257 h 257"/>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7182" name="Freeform 40"/>
          <p:cNvSpPr>
            <a:spLocks noEditPoints="1" noChangeArrowheads="1"/>
          </p:cNvSpPr>
          <p:nvPr/>
        </p:nvSpPr>
        <p:spPr bwMode="auto">
          <a:xfrm>
            <a:off x="4741863" y="563563"/>
            <a:ext cx="473075" cy="319087"/>
          </a:xfrm>
          <a:custGeom>
            <a:avLst/>
            <a:gdLst>
              <a:gd name="T0" fmla="*/ 594 w 655"/>
              <a:gd name="T1" fmla="*/ 0 h 441"/>
              <a:gd name="T2" fmla="*/ 62 w 655"/>
              <a:gd name="T3" fmla="*/ 0 h 441"/>
              <a:gd name="T4" fmla="*/ 0 w 655"/>
              <a:gd name="T5" fmla="*/ 64 h 441"/>
              <a:gd name="T6" fmla="*/ 0 w 655"/>
              <a:gd name="T7" fmla="*/ 378 h 441"/>
              <a:gd name="T8" fmla="*/ 62 w 655"/>
              <a:gd name="T9" fmla="*/ 441 h 441"/>
              <a:gd name="T10" fmla="*/ 594 w 655"/>
              <a:gd name="T11" fmla="*/ 441 h 441"/>
              <a:gd name="T12" fmla="*/ 655 w 655"/>
              <a:gd name="T13" fmla="*/ 378 h 441"/>
              <a:gd name="T14" fmla="*/ 655 w 655"/>
              <a:gd name="T15" fmla="*/ 64 h 441"/>
              <a:gd name="T16" fmla="*/ 594 w 655"/>
              <a:gd name="T17" fmla="*/ 0 h 441"/>
              <a:gd name="T18" fmla="*/ 298 w 655"/>
              <a:gd name="T19" fmla="*/ 228 h 441"/>
              <a:gd name="T20" fmla="*/ 77 w 655"/>
              <a:gd name="T21" fmla="*/ 358 h 441"/>
              <a:gd name="T22" fmla="*/ 77 w 655"/>
              <a:gd name="T23" fmla="*/ 94 h 441"/>
              <a:gd name="T24" fmla="*/ 298 w 655"/>
              <a:gd name="T25" fmla="*/ 228 h 441"/>
              <a:gd name="T26" fmla="*/ 123 w 655"/>
              <a:gd name="T27" fmla="*/ 77 h 441"/>
              <a:gd name="T28" fmla="*/ 556 w 655"/>
              <a:gd name="T29" fmla="*/ 77 h 441"/>
              <a:gd name="T30" fmla="*/ 336 w 655"/>
              <a:gd name="T31" fmla="*/ 206 h 441"/>
              <a:gd name="T32" fmla="*/ 123 w 655"/>
              <a:gd name="T33" fmla="*/ 77 h 441"/>
              <a:gd name="T34" fmla="*/ 336 w 655"/>
              <a:gd name="T35" fmla="*/ 251 h 441"/>
              <a:gd name="T36" fmla="*/ 523 w 655"/>
              <a:gd name="T37" fmla="*/ 364 h 441"/>
              <a:gd name="T38" fmla="*/ 142 w 655"/>
              <a:gd name="T39" fmla="*/ 364 h 441"/>
              <a:gd name="T40" fmla="*/ 336 w 655"/>
              <a:gd name="T41" fmla="*/ 251 h 441"/>
              <a:gd name="T42" fmla="*/ 373 w 655"/>
              <a:gd name="T43" fmla="*/ 229 h 441"/>
              <a:gd name="T44" fmla="*/ 578 w 655"/>
              <a:gd name="T45" fmla="*/ 109 h 441"/>
              <a:gd name="T46" fmla="*/ 578 w 655"/>
              <a:gd name="T47" fmla="*/ 353 h 441"/>
              <a:gd name="T48" fmla="*/ 373 w 655"/>
              <a:gd name="T49" fmla="*/ 229 h 4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55"/>
              <a:gd name="T76" fmla="*/ 0 h 441"/>
              <a:gd name="T77" fmla="*/ 655 w 655"/>
              <a:gd name="T78" fmla="*/ 441 h 4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custGeom>
          <a:solidFill>
            <a:srgbClr val="B76C59"/>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6" name="Group 15"/>
          <p:cNvGrpSpPr>
            <a:grpSpLocks/>
          </p:cNvGrpSpPr>
          <p:nvPr/>
        </p:nvGrpSpPr>
        <p:grpSpPr bwMode="auto">
          <a:xfrm>
            <a:off x="2984500" y="500063"/>
            <a:ext cx="303213" cy="382587"/>
            <a:chOff x="0" y="0"/>
            <a:chExt cx="1139825" cy="1436688"/>
          </a:xfrm>
        </p:grpSpPr>
        <p:sp>
          <p:nvSpPr>
            <p:cNvPr id="7184" name="Freeform 62"/>
            <p:cNvSpPr>
              <a:spLocks/>
            </p:cNvSpPr>
            <p:nvPr/>
          </p:nvSpPr>
          <p:spPr bwMode="auto">
            <a:xfrm>
              <a:off x="0" y="566738"/>
              <a:ext cx="1139825" cy="869950"/>
            </a:xfrm>
            <a:custGeom>
              <a:avLst/>
              <a:gdLst>
                <a:gd name="T0" fmla="*/ 0 w 304"/>
                <a:gd name="T1" fmla="*/ 0 h 232"/>
                <a:gd name="T2" fmla="*/ 304 w 304"/>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7185" name="Freeform 61"/>
            <p:cNvSpPr>
              <a:spLocks/>
            </p:cNvSpPr>
            <p:nvPr/>
          </p:nvSpPr>
          <p:spPr bwMode="auto">
            <a:xfrm>
              <a:off x="71438" y="0"/>
              <a:ext cx="990600" cy="495300"/>
            </a:xfrm>
            <a:custGeom>
              <a:avLst/>
              <a:gdLst>
                <a:gd name="T0" fmla="*/ 0 w 264"/>
                <a:gd name="T1" fmla="*/ 0 h 132"/>
                <a:gd name="T2" fmla="*/ 264 w 264"/>
                <a:gd name="T3" fmla="*/ 132 h 1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7186" name="Freeform 23"/>
          <p:cNvSpPr>
            <a:spLocks/>
          </p:cNvSpPr>
          <p:nvPr/>
        </p:nvSpPr>
        <p:spPr bwMode="auto">
          <a:xfrm>
            <a:off x="1000125" y="2428875"/>
            <a:ext cx="341313" cy="369888"/>
          </a:xfrm>
          <a:custGeom>
            <a:avLst/>
            <a:gdLst>
              <a:gd name="T0" fmla="*/ 0 w 140"/>
              <a:gd name="T1" fmla="*/ 0 h 152"/>
              <a:gd name="T2" fmla="*/ 140 w 140"/>
              <a:gd name="T3" fmla="*/ 152 h 152"/>
            </a:gdLst>
            <a:ahLst/>
            <a:cxnLst/>
            <a:rect l="T0" t="T1" r="T2" b="T3"/>
            <a:pathLst/>
          </a:custGeom>
          <a:solidFill>
            <a:schemeClr val="bg1"/>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7187" name="矩形 35"/>
          <p:cNvSpPr>
            <a:spLocks noChangeArrowheads="1"/>
          </p:cNvSpPr>
          <p:nvPr/>
        </p:nvSpPr>
        <p:spPr bwMode="auto">
          <a:xfrm>
            <a:off x="884644" y="2962533"/>
            <a:ext cx="2534828" cy="33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285750" indent="-285750">
              <a:buFont typeface="Arial" pitchFamily="34" charset="0"/>
              <a:buChar char="•"/>
            </a:pPr>
            <a:r>
              <a:rPr lang="zh-CN" altLang="en-US" sz="1400" dirty="0" smtClean="0">
                <a:latin typeface="张海山锐线体简" pitchFamily="2" charset="-122"/>
                <a:ea typeface="张海山锐线体简" pitchFamily="2" charset="-122"/>
              </a:rPr>
              <a:t>女生</a:t>
            </a:r>
            <a:r>
              <a:rPr lang="zh-CN" altLang="en-US" sz="1400" dirty="0" smtClean="0">
                <a:solidFill>
                  <a:schemeClr val="bg1"/>
                </a:solidFill>
                <a:latin typeface="张海山锐线体简" pitchFamily="2" charset="-122"/>
                <a:ea typeface="张海山锐线体简" pitchFamily="2" charset="-122"/>
              </a:rPr>
              <a:t>虽然都很羞涩，但都非常</a:t>
            </a:r>
            <a:r>
              <a:rPr lang="zh-CN" altLang="en-US" sz="1400" b="1" dirty="0" smtClean="0">
                <a:latin typeface="张海山锐线体简" pitchFamily="2" charset="-122"/>
                <a:ea typeface="张海山锐线体简" pitchFamily="2" charset="-122"/>
              </a:rPr>
              <a:t>希望</a:t>
            </a:r>
            <a:r>
              <a:rPr lang="zh-CN" altLang="en-US" sz="1400" dirty="0" smtClean="0">
                <a:solidFill>
                  <a:schemeClr val="bg1"/>
                </a:solidFill>
                <a:latin typeface="张海山锐线体简" pitchFamily="2" charset="-122"/>
                <a:ea typeface="张海山锐线体简" pitchFamily="2" charset="-122"/>
              </a:rPr>
              <a:t>男生为其购买卫生巾，她觉得这样的男生很体贴，心里会很开心；但是又都怕男生觉得自己很矫情，很过分，所以不敢要求；</a:t>
            </a:r>
            <a:endParaRPr lang="en-US" altLang="zh-CN" sz="1400" dirty="0" smtClean="0">
              <a:solidFill>
                <a:schemeClr val="bg1"/>
              </a:solidFill>
              <a:latin typeface="张海山锐线体简" pitchFamily="2" charset="-122"/>
              <a:ea typeface="张海山锐线体简" pitchFamily="2" charset="-122"/>
            </a:endParaRPr>
          </a:p>
          <a:p>
            <a:pPr marL="285750" indent="-285750">
              <a:buFont typeface="Arial" pitchFamily="34" charset="0"/>
              <a:buChar char="•"/>
            </a:pPr>
            <a:endParaRPr lang="en-US" altLang="zh-CN" sz="1400" dirty="0" smtClean="0">
              <a:latin typeface="张海山锐线体简" pitchFamily="2" charset="-122"/>
              <a:ea typeface="张海山锐线体简" pitchFamily="2" charset="-122"/>
            </a:endParaRPr>
          </a:p>
          <a:p>
            <a:pPr marL="285750" indent="-285750">
              <a:buFont typeface="Arial" pitchFamily="34" charset="0"/>
              <a:buChar char="•"/>
            </a:pPr>
            <a:r>
              <a:rPr lang="zh-CN" altLang="en-US" sz="1400" dirty="0" smtClean="0">
                <a:latin typeface="张海山锐线体简" pitchFamily="2" charset="-122"/>
                <a:ea typeface="张海山锐线体简" pitchFamily="2" charset="-122"/>
              </a:rPr>
              <a:t>男生</a:t>
            </a:r>
            <a:r>
              <a:rPr lang="zh-CN" altLang="en-US" sz="1400" dirty="0" smtClean="0">
                <a:solidFill>
                  <a:schemeClr val="bg1"/>
                </a:solidFill>
                <a:latin typeface="张海山锐线体简" pitchFamily="2" charset="-122"/>
                <a:ea typeface="张海山锐线体简" pitchFamily="2" charset="-122"/>
              </a:rPr>
              <a:t>也</a:t>
            </a:r>
            <a:r>
              <a:rPr lang="zh-CN" altLang="en-US" sz="1400" b="1" dirty="0" smtClean="0">
                <a:latin typeface="张海山锐线体简" pitchFamily="2" charset="-122"/>
                <a:ea typeface="张海山锐线体简" pitchFamily="2" charset="-122"/>
              </a:rPr>
              <a:t>愿意</a:t>
            </a:r>
            <a:r>
              <a:rPr lang="zh-CN" altLang="en-US" sz="1400" dirty="0" smtClean="0">
                <a:solidFill>
                  <a:schemeClr val="bg1"/>
                </a:solidFill>
                <a:latin typeface="张海山锐线体简" pitchFamily="2" charset="-122"/>
                <a:ea typeface="张海山锐线体简" pitchFamily="2" charset="-122"/>
              </a:rPr>
              <a:t>为女生购买卫生巾，虽然会觉得尴尬，但是知道这是特殊时期关心女生很重要；</a:t>
            </a:r>
            <a:endParaRPr lang="en-US" altLang="zh-CN" sz="1400" dirty="0" smtClean="0">
              <a:solidFill>
                <a:schemeClr val="bg1"/>
              </a:solidFill>
              <a:latin typeface="张海山锐线体简" pitchFamily="2" charset="-122"/>
              <a:ea typeface="张海山锐线体简" pitchFamily="2" charset="-122"/>
            </a:endParaRPr>
          </a:p>
          <a:p>
            <a:pPr marL="285750" indent="-285750">
              <a:buFont typeface="Arial" pitchFamily="34" charset="0"/>
              <a:buChar char="•"/>
            </a:pPr>
            <a:endParaRPr lang="en-US" altLang="zh-CN" sz="1400" dirty="0" smtClean="0">
              <a:latin typeface="张海山锐线体简" pitchFamily="2" charset="-122"/>
              <a:ea typeface="张海山锐线体简" pitchFamily="2" charset="-122"/>
            </a:endParaRPr>
          </a:p>
          <a:p>
            <a:pPr marL="285750" indent="-285750">
              <a:buFont typeface="Arial" pitchFamily="34" charset="0"/>
              <a:buChar char="•"/>
            </a:pPr>
            <a:r>
              <a:rPr lang="zh-CN" altLang="en-US" sz="1400" dirty="0" smtClean="0">
                <a:latin typeface="张海山锐线体简" pitchFamily="2" charset="-122"/>
                <a:ea typeface="张海山锐线体简" pitchFamily="2" charset="-122"/>
              </a:rPr>
              <a:t>男生女生</a:t>
            </a:r>
            <a:r>
              <a:rPr lang="zh-CN" altLang="en-US" sz="1400" dirty="0" smtClean="0">
                <a:solidFill>
                  <a:schemeClr val="bg1"/>
                </a:solidFill>
                <a:latin typeface="张海山锐线体简" pitchFamily="2" charset="-122"/>
                <a:ea typeface="张海山锐线体简" pitchFamily="2" charset="-122"/>
              </a:rPr>
              <a:t>都觉得男生购买卫生巾会</a:t>
            </a:r>
            <a:r>
              <a:rPr lang="zh-CN" altLang="en-US" sz="1400" b="1" dirty="0" smtClean="0">
                <a:latin typeface="张海山锐线体简" pitchFamily="2" charset="-122"/>
                <a:ea typeface="张海山锐线体简" pitchFamily="2" charset="-122"/>
              </a:rPr>
              <a:t>尴尬</a:t>
            </a:r>
            <a:r>
              <a:rPr lang="zh-CN" altLang="en-US" sz="1400" dirty="0" smtClean="0">
                <a:solidFill>
                  <a:schemeClr val="bg1"/>
                </a:solidFill>
                <a:latin typeface="张海山锐线体简" pitchFamily="2" charset="-122"/>
                <a:ea typeface="张海山锐线体简" pitchFamily="2" charset="-122"/>
              </a:rPr>
              <a:t>。</a:t>
            </a:r>
            <a:endParaRPr lang="en-US" altLang="zh-CN" sz="1400" dirty="0">
              <a:solidFill>
                <a:schemeClr val="bg1"/>
              </a:solidFill>
              <a:latin typeface="张海山锐线体简" pitchFamily="2" charset="-122"/>
              <a:ea typeface="张海山锐线体简" pitchFamily="2" charset="-122"/>
            </a:endParaRPr>
          </a:p>
        </p:txBody>
      </p:sp>
      <p:sp>
        <p:nvSpPr>
          <p:cNvPr id="54" name="TextBox 53"/>
          <p:cNvSpPr txBox="1"/>
          <p:nvPr/>
        </p:nvSpPr>
        <p:spPr>
          <a:xfrm>
            <a:off x="132750" y="201992"/>
            <a:ext cx="653064" cy="769441"/>
          </a:xfrm>
          <a:prstGeom prst="rect">
            <a:avLst/>
          </a:prstGeom>
          <a:noFill/>
        </p:spPr>
        <p:txBody>
          <a:bodyPr wrap="square" rtlCol="0">
            <a:spAutoFit/>
          </a:bodyPr>
          <a:lstStyle/>
          <a:p>
            <a:r>
              <a:rPr lang="en-US" altLang="zh-CN" sz="4400" dirty="0" smtClean="0">
                <a:solidFill>
                  <a:schemeClr val="bg1"/>
                </a:solidFill>
                <a:latin typeface="DFPPOP3W12-B5" pitchFamily="82" charset="-120"/>
                <a:ea typeface="DFPPOP3W12-B5" pitchFamily="82" charset="-120"/>
              </a:rPr>
              <a:t>4</a:t>
            </a:r>
            <a:endParaRPr lang="zh-CN" altLang="en-US" sz="4400" dirty="0">
              <a:solidFill>
                <a:schemeClr val="bg1"/>
              </a:solidFill>
              <a:latin typeface="DFPPOP3W12-B5" pitchFamily="82" charset="-120"/>
              <a:ea typeface="DFPPOP3W12-B5" pitchFamily="82" charset="-120"/>
            </a:endParaRPr>
          </a:p>
        </p:txBody>
      </p:sp>
      <p:sp>
        <p:nvSpPr>
          <p:cNvPr id="55" name="直接连接符 31"/>
          <p:cNvSpPr>
            <a:spLocks noChangeShapeType="1"/>
          </p:cNvSpPr>
          <p:nvPr/>
        </p:nvSpPr>
        <p:spPr bwMode="auto">
          <a:xfrm>
            <a:off x="928688" y="2731494"/>
            <a:ext cx="3024187" cy="1587"/>
          </a:xfrm>
          <a:prstGeom prst="line">
            <a:avLst/>
          </a:prstGeom>
          <a:noFill/>
          <a:ln w="9525" cap="flat" cmpd="sng">
            <a:solidFill>
              <a:schemeClr val="bg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pic>
        <p:nvPicPr>
          <p:cNvPr id="2" name="我的电影.wmv">
            <a:hlinkClick r:id="" action="ppaction://media"/>
          </p:cNvPr>
          <p:cNvPicPr>
            <a:picLocks noChangeAspect="1"/>
          </p:cNvPicPr>
          <p:nvPr>
            <a:videoFile r:link="rId1"/>
            <p:extLst>
              <p:ext uri="{DAA4B4D4-6D71-4841-9C94-3DE7FCFB9230}">
                <p14:media xmlns="" xmlns:p14="http://schemas.microsoft.com/office/powerpoint/2010/main" r:embed=""/>
              </p:ext>
            </p:extLst>
          </p:nvPr>
        </p:nvPicPr>
        <p:blipFill>
          <a:blip r:embed="rId4"/>
          <a:stretch>
            <a:fillRect/>
          </a:stretch>
        </p:blipFill>
        <p:spPr>
          <a:xfrm>
            <a:off x="3810636" y="2928934"/>
            <a:ext cx="5099059" cy="2868221"/>
          </a:xfrm>
          <a:prstGeom prst="rect">
            <a:avLst/>
          </a:prstGeom>
        </p:spPr>
      </p:pic>
      <p:sp>
        <p:nvSpPr>
          <p:cNvPr id="23" name="矩形 35"/>
          <p:cNvSpPr>
            <a:spLocks noChangeArrowheads="1"/>
          </p:cNvSpPr>
          <p:nvPr/>
        </p:nvSpPr>
        <p:spPr bwMode="auto">
          <a:xfrm>
            <a:off x="7885517" y="6352135"/>
            <a:ext cx="145637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1400" dirty="0" smtClean="0">
                <a:solidFill>
                  <a:schemeClr val="bg1"/>
                </a:solidFill>
                <a:latin typeface="张海山锐线体简" pitchFamily="2" charset="-122"/>
                <a:ea typeface="张海山锐线体简" pitchFamily="2" charset="-122"/>
              </a:rPr>
              <a:t>这是段视频</a:t>
            </a:r>
            <a:endParaRPr lang="en-US" altLang="zh-CN" sz="1400" dirty="0">
              <a:solidFill>
                <a:schemeClr val="bg1"/>
              </a:solidFill>
              <a:latin typeface="张海山锐线体简" pitchFamily="2" charset="-122"/>
              <a:ea typeface="张海山锐线体简" pitchFamily="2" charset="-122"/>
            </a:endParaRPr>
          </a:p>
        </p:txBody>
      </p:sp>
      <p:cxnSp>
        <p:nvCxnSpPr>
          <p:cNvPr id="4" name="曲线连接符 3"/>
          <p:cNvCxnSpPr/>
          <p:nvPr/>
        </p:nvCxnSpPr>
        <p:spPr>
          <a:xfrm rot="16200000" flipV="1">
            <a:off x="7448409" y="5842993"/>
            <a:ext cx="514052" cy="504231"/>
          </a:xfrm>
          <a:prstGeom prst="curvedConnector3">
            <a:avLst/>
          </a:prstGeom>
          <a:ln>
            <a:tailEnd type="arrow"/>
          </a:ln>
        </p:spPr>
        <p:style>
          <a:lnRef idx="1">
            <a:schemeClr val="accent3"/>
          </a:lnRef>
          <a:fillRef idx="0">
            <a:schemeClr val="accent3"/>
          </a:fillRef>
          <a:effectRef idx="0">
            <a:schemeClr val="accent3"/>
          </a:effectRef>
          <a:fontRef idx="minor">
            <a:schemeClr val="tx1"/>
          </a:fontRef>
        </p:style>
      </p:cxnSp>
      <p:sp>
        <p:nvSpPr>
          <p:cNvPr id="25" name="Rectangle 1"/>
          <p:cNvSpPr>
            <a:spLocks noChangeArrowheads="1"/>
          </p:cNvSpPr>
          <p:nvPr/>
        </p:nvSpPr>
        <p:spPr bwMode="auto">
          <a:xfrm>
            <a:off x="857224" y="142852"/>
            <a:ext cx="3000396"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600" b="1" dirty="0" smtClean="0">
                <a:solidFill>
                  <a:srgbClr val="333333"/>
                </a:solidFill>
                <a:latin typeface="微软雅黑" pitchFamily="34" charset="-122"/>
                <a:ea typeface="微软雅黑" pitchFamily="34" charset="-122"/>
                <a:cs typeface="宋体" pitchFamily="2" charset="-122"/>
              </a:rPr>
              <a:t>制造冲突四：</a:t>
            </a:r>
            <a:endParaRPr lang="en-US" altLang="zh-CN" sz="1600" b="1" dirty="0" smtClean="0">
              <a:solidFill>
                <a:srgbClr val="333333"/>
              </a:solidFill>
              <a:latin typeface="微软雅黑" pitchFamily="34" charset="-122"/>
              <a:ea typeface="微软雅黑" pitchFamily="34" charset="-122"/>
              <a:cs typeface="宋体" pitchFamily="2" charset="-122"/>
            </a:endParaRPr>
          </a:p>
          <a:p>
            <a:pPr lvl="0" fontAlgn="base">
              <a:spcBef>
                <a:spcPct val="0"/>
              </a:spcBef>
              <a:spcAft>
                <a:spcPct val="0"/>
              </a:spcAft>
            </a:pPr>
            <a:r>
              <a:rPr lang="zh-CN" altLang="en-US" sz="3600" b="1" dirty="0" smtClean="0">
                <a:solidFill>
                  <a:srgbClr val="333333"/>
                </a:solidFill>
                <a:latin typeface="微软雅黑" pitchFamily="34" charset="-122"/>
                <a:ea typeface="微软雅黑" pitchFamily="34" charset="-122"/>
                <a:cs typeface="宋体" pitchFamily="2" charset="-122"/>
              </a:rPr>
              <a:t>颠覆性的结论</a:t>
            </a:r>
            <a:endParaRPr kumimoji="0" lang="zh-CN" sz="6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6" name="Rectangle 2"/>
          <p:cNvSpPr>
            <a:spLocks noChangeArrowheads="1"/>
          </p:cNvSpPr>
          <p:nvPr/>
        </p:nvSpPr>
        <p:spPr bwMode="auto">
          <a:xfrm>
            <a:off x="4071934" y="1231928"/>
            <a:ext cx="4357686"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050" dirty="0" smtClean="0">
                <a:solidFill>
                  <a:schemeClr val="bg1"/>
                </a:solidFill>
                <a:latin typeface="微软雅黑" pitchFamily="34" charset="-122"/>
                <a:ea typeface="微软雅黑" pitchFamily="34" charset="-122"/>
                <a:cs typeface="宋体" pitchFamily="2" charset="-122"/>
              </a:rPr>
              <a:t>回顾能给你带来商机的重要结论。 制造一些冲突效应，在听众已知的结论和你希望他们知道的结论之间形成强烈的反差。打破听众期望的方式介绍你的颠覆性结论。激起听众的疑问，让他们好奇究竟你的方案是什么。</a:t>
            </a:r>
            <a:endParaRPr kumimoji="0" lang="zh-CN" sz="2000" b="0" i="0" u="none" strike="noStrike" cap="none" normalizeH="0" baseline="0" dirty="0" smtClean="0">
              <a:ln>
                <a:noFill/>
              </a:ln>
              <a:solidFill>
                <a:schemeClr val="bg1"/>
              </a:solidFill>
              <a:effectLst/>
              <a:latin typeface="Arial" pitchFamily="34" charset="0"/>
              <a:ea typeface="宋体" pitchFamily="2" charset="-122"/>
              <a:cs typeface="宋体" pitchFamily="2" charset="-122"/>
            </a:endParaRPr>
          </a:p>
        </p:txBody>
      </p:sp>
      <p:sp>
        <p:nvSpPr>
          <p:cNvPr id="27" name="Rectangle 2"/>
          <p:cNvSpPr>
            <a:spLocks noChangeArrowheads="1"/>
          </p:cNvSpPr>
          <p:nvPr/>
        </p:nvSpPr>
        <p:spPr bwMode="auto">
          <a:xfrm>
            <a:off x="4071934" y="500042"/>
            <a:ext cx="5429288"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lnSpc>
                <a:spcPct val="150000"/>
              </a:lnSpc>
              <a:spcBef>
                <a:spcPct val="0"/>
              </a:spcBef>
              <a:spcAft>
                <a:spcPct val="0"/>
              </a:spcAft>
            </a:pPr>
            <a:r>
              <a:rPr lang="zh-CN" altLang="en-US" b="1" dirty="0" smtClean="0">
                <a:solidFill>
                  <a:schemeClr val="tx1">
                    <a:lumMod val="85000"/>
                    <a:lumOff val="15000"/>
                  </a:schemeClr>
                </a:solidFill>
                <a:latin typeface="微软雅黑" pitchFamily="34" charset="-122"/>
                <a:ea typeface="微软雅黑" pitchFamily="34" charset="-122"/>
                <a:cs typeface="宋体" pitchFamily="2" charset="-122"/>
              </a:rPr>
              <a:t>告诉听众他们所不知道的事情</a:t>
            </a:r>
            <a:endParaRPr lang="en-US" altLang="zh-CN" b="1" dirty="0" smtClean="0">
              <a:solidFill>
                <a:schemeClr val="tx1">
                  <a:lumMod val="85000"/>
                  <a:lumOff val="15000"/>
                </a:schemeClr>
              </a:solidFill>
              <a:latin typeface="微软雅黑" pitchFamily="34" charset="-122"/>
              <a:ea typeface="微软雅黑" pitchFamily="34" charset="-122"/>
              <a:cs typeface="宋体"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pPr>
            <a:endParaRPr kumimoji="0" lang="zh-CN"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4"/>
          <p:cNvSpPr>
            <a:spLocks noChangeArrowheads="1"/>
          </p:cNvSpPr>
          <p:nvPr/>
        </p:nvSpPr>
        <p:spPr bwMode="auto">
          <a:xfrm>
            <a:off x="785813" y="0"/>
            <a:ext cx="8358187" cy="1071563"/>
          </a:xfrm>
          <a:prstGeom prst="rect">
            <a:avLst/>
          </a:prstGeom>
          <a:solidFill>
            <a:srgbClr val="F1F1F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4" name="矩形 5"/>
          <p:cNvSpPr>
            <a:spLocks noChangeArrowheads="1"/>
          </p:cNvSpPr>
          <p:nvPr/>
        </p:nvSpPr>
        <p:spPr bwMode="auto">
          <a:xfrm>
            <a:off x="-9818" y="0"/>
            <a:ext cx="867068" cy="1071563"/>
          </a:xfrm>
          <a:prstGeom prst="rect">
            <a:avLst/>
          </a:prstGeom>
          <a:solidFill>
            <a:srgbClr val="AC5D4A"/>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25" name="矩形 10"/>
          <p:cNvSpPr>
            <a:spLocks noChangeArrowheads="1"/>
          </p:cNvSpPr>
          <p:nvPr/>
        </p:nvSpPr>
        <p:spPr bwMode="auto">
          <a:xfrm>
            <a:off x="-9818" y="1071562"/>
            <a:ext cx="9153818" cy="5786438"/>
          </a:xfrm>
          <a:prstGeom prst="rect">
            <a:avLst/>
          </a:prstGeom>
          <a:solidFill>
            <a:srgbClr val="38B8D5"/>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4100" name="Rettangolo arrotondato 27"/>
          <p:cNvSpPr>
            <a:spLocks noChangeArrowheads="1"/>
          </p:cNvSpPr>
          <p:nvPr/>
        </p:nvSpPr>
        <p:spPr bwMode="auto">
          <a:xfrm>
            <a:off x="4071938" y="1617663"/>
            <a:ext cx="4498975" cy="1790700"/>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cap="flat" cmpd="sng">
                <a:solidFill>
                  <a:srgbClr val="395E8A"/>
                </a:solidFill>
                <a:round/>
                <a:headEnd/>
                <a:tailEnd/>
              </a14:hiddenLine>
            </a:ext>
          </a:extLst>
        </p:spPr>
        <p:txBody>
          <a:bodyPr anchor="ctr"/>
          <a:lstStyle/>
          <a:p>
            <a:pPr algn="ctr"/>
            <a:endParaRPr lang="zh-CN" altLang="zh-CN" sz="4800">
              <a:solidFill>
                <a:schemeClr val="bg1"/>
              </a:solidFill>
              <a:latin typeface="Arial Black" pitchFamily="34" charset="0"/>
              <a:sym typeface="Arial Black" pitchFamily="34" charset="0"/>
            </a:endParaRPr>
          </a:p>
        </p:txBody>
      </p:sp>
      <p:sp>
        <p:nvSpPr>
          <p:cNvPr id="4102" name="Rettangolo 7"/>
          <p:cNvSpPr>
            <a:spLocks noChangeArrowheads="1"/>
          </p:cNvSpPr>
          <p:nvPr/>
        </p:nvSpPr>
        <p:spPr bwMode="auto">
          <a:xfrm>
            <a:off x="857250" y="2718220"/>
            <a:ext cx="5011344" cy="23698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171450" indent="-171450">
              <a:buFont typeface="Arial" pitchFamily="34" charset="0"/>
              <a:buChar char="•"/>
            </a:pPr>
            <a:r>
              <a:rPr lang="zh-CN" altLang="en-US" sz="1200" dirty="0" smtClean="0">
                <a:latin typeface="微软雅黑" pitchFamily="34" charset="-122"/>
                <a:ea typeface="微软雅黑" pitchFamily="34" charset="-122"/>
              </a:rPr>
              <a:t>陈规旧律：</a:t>
            </a:r>
            <a:r>
              <a:rPr lang="zh-CN" altLang="en-US" sz="1200" dirty="0" smtClean="0">
                <a:solidFill>
                  <a:schemeClr val="bg1"/>
                </a:solidFill>
                <a:latin typeface="微软雅黑" pitchFamily="34" charset="-122"/>
                <a:ea typeface="微软雅黑" pitchFamily="34" charset="-122"/>
              </a:rPr>
              <a:t>女生自己购买卫生巾。</a:t>
            </a:r>
            <a:endParaRPr lang="en-US" altLang="zh-CN" sz="1200" dirty="0" smtClean="0">
              <a:solidFill>
                <a:schemeClr val="bg1"/>
              </a:solidFill>
              <a:latin typeface="微软雅黑" pitchFamily="34" charset="-122"/>
              <a:ea typeface="微软雅黑" pitchFamily="34" charset="-122"/>
            </a:endParaRPr>
          </a:p>
          <a:p>
            <a:endParaRPr lang="en-US" altLang="zh-CN" sz="1200" dirty="0" smtClean="0">
              <a:latin typeface="微软雅黑" pitchFamily="34" charset="-122"/>
              <a:ea typeface="微软雅黑" pitchFamily="34" charset="-122"/>
            </a:endParaRPr>
          </a:p>
          <a:p>
            <a:pPr marL="171450" indent="-171450">
              <a:buFont typeface="Arial" pitchFamily="34" charset="0"/>
              <a:buChar char="•"/>
            </a:pPr>
            <a:r>
              <a:rPr lang="zh-CN" altLang="en-US" sz="1200" dirty="0" smtClean="0">
                <a:latin typeface="微软雅黑" pitchFamily="34" charset="-122"/>
                <a:ea typeface="微软雅黑" pitchFamily="34" charset="-122"/>
              </a:rPr>
              <a:t>假设：如果男生为女生购买卫生巾，那么会怎么样？</a:t>
            </a:r>
            <a:endParaRPr lang="en-US" altLang="zh-CN" sz="1200" dirty="0" smtClean="0">
              <a:latin typeface="微软雅黑" pitchFamily="34" charset="-122"/>
              <a:ea typeface="微软雅黑" pitchFamily="34" charset="-122"/>
            </a:endParaRPr>
          </a:p>
          <a:p>
            <a:endParaRPr lang="en-US" altLang="zh-CN" sz="1200" dirty="0" smtClean="0">
              <a:latin typeface="微软雅黑" pitchFamily="34" charset="-122"/>
              <a:ea typeface="微软雅黑" pitchFamily="34" charset="-122"/>
            </a:endParaRPr>
          </a:p>
          <a:p>
            <a:pPr marL="171450" indent="-171450">
              <a:buFont typeface="Arial" pitchFamily="34" charset="0"/>
              <a:buChar char="•"/>
            </a:pPr>
            <a:r>
              <a:rPr lang="zh-CN" altLang="en-US" sz="1200" dirty="0" smtClean="0">
                <a:latin typeface="微软雅黑" pitchFamily="34" charset="-122"/>
                <a:ea typeface="微软雅黑" pitchFamily="34" charset="-122"/>
              </a:rPr>
              <a:t>结论：</a:t>
            </a:r>
            <a:endParaRPr lang="en-US" altLang="zh-CN" sz="1200" dirty="0" smtClean="0">
              <a:latin typeface="微软雅黑" pitchFamily="34" charset="-122"/>
              <a:ea typeface="微软雅黑" pitchFamily="34" charset="-122"/>
            </a:endParaRPr>
          </a:p>
          <a:p>
            <a:pPr marL="171450" indent="-171450">
              <a:buFont typeface="Arial" pitchFamily="34" charset="0"/>
              <a:buChar char="•"/>
            </a:pPr>
            <a:endParaRPr lang="en-US" altLang="zh-CN" sz="1200" dirty="0" smtClean="0">
              <a:solidFill>
                <a:schemeClr val="bg1"/>
              </a:solidFill>
              <a:latin typeface="微软雅黑" pitchFamily="34" charset="-122"/>
              <a:ea typeface="微软雅黑" pitchFamily="34" charset="-122"/>
            </a:endParaRPr>
          </a:p>
          <a:p>
            <a:r>
              <a:rPr lang="zh-CN" altLang="en-US" sz="1200" b="1" dirty="0" smtClean="0">
                <a:solidFill>
                  <a:schemeClr val="bg1"/>
                </a:solidFill>
                <a:latin typeface="微软雅黑" pitchFamily="34" charset="-122"/>
                <a:ea typeface="微软雅黑" pitchFamily="34" charset="-122"/>
              </a:rPr>
              <a:t>    女生</a:t>
            </a:r>
            <a:r>
              <a:rPr lang="zh-CN" altLang="en-US" sz="1200" dirty="0" smtClean="0">
                <a:solidFill>
                  <a:schemeClr val="bg1"/>
                </a:solidFill>
                <a:latin typeface="微软雅黑" pitchFamily="34" charset="-122"/>
                <a:ea typeface="微软雅黑" pitchFamily="34" charset="-122"/>
              </a:rPr>
              <a:t>非常希望男生为其购买卫生巾，她觉得这样的男生很体贴；</a:t>
            </a:r>
            <a:endParaRPr lang="en-US" altLang="zh-CN" sz="1200" dirty="0" smtClean="0">
              <a:solidFill>
                <a:schemeClr val="bg1"/>
              </a:solidFill>
              <a:latin typeface="微软雅黑" pitchFamily="34" charset="-122"/>
              <a:ea typeface="微软雅黑" pitchFamily="34" charset="-122"/>
            </a:endParaRPr>
          </a:p>
          <a:p>
            <a:endParaRPr lang="en-US" altLang="zh-CN" sz="1200" dirty="0" smtClean="0">
              <a:solidFill>
                <a:schemeClr val="bg1"/>
              </a:solidFill>
              <a:latin typeface="微软雅黑" pitchFamily="34" charset="-122"/>
              <a:ea typeface="微软雅黑" pitchFamily="34" charset="-122"/>
            </a:endParaRPr>
          </a:p>
          <a:p>
            <a:r>
              <a:rPr lang="zh-CN" altLang="en-US" sz="1200" b="1" dirty="0" smtClean="0">
                <a:solidFill>
                  <a:schemeClr val="bg1"/>
                </a:solidFill>
                <a:latin typeface="微软雅黑" pitchFamily="34" charset="-122"/>
                <a:ea typeface="微软雅黑" pitchFamily="34" charset="-122"/>
              </a:rPr>
              <a:t>    男生</a:t>
            </a:r>
            <a:r>
              <a:rPr lang="zh-CN" altLang="en-US" sz="1200" dirty="0" smtClean="0">
                <a:solidFill>
                  <a:schemeClr val="bg1"/>
                </a:solidFill>
                <a:latin typeface="微软雅黑" pitchFamily="34" charset="-122"/>
                <a:ea typeface="微软雅黑" pitchFamily="34" charset="-122"/>
              </a:rPr>
              <a:t>也愿意为女生购买卫生巾，他会觉得这是展现自己贴心的时候；</a:t>
            </a:r>
            <a:endParaRPr lang="en-US" altLang="zh-CN" sz="1200" dirty="0" smtClean="0">
              <a:solidFill>
                <a:schemeClr val="bg1"/>
              </a:solidFill>
              <a:latin typeface="微软雅黑" pitchFamily="34" charset="-122"/>
              <a:ea typeface="微软雅黑" pitchFamily="34" charset="-122"/>
            </a:endParaRPr>
          </a:p>
          <a:p>
            <a:endParaRPr lang="en-US" altLang="zh-CN" sz="1200" dirty="0" smtClean="0">
              <a:solidFill>
                <a:schemeClr val="bg1"/>
              </a:solidFill>
              <a:latin typeface="微软雅黑" pitchFamily="34" charset="-122"/>
              <a:ea typeface="微软雅黑" pitchFamily="34" charset="-122"/>
            </a:endParaRPr>
          </a:p>
          <a:p>
            <a:r>
              <a:rPr lang="zh-CN" altLang="en-US" sz="1200" dirty="0" smtClean="0">
                <a:solidFill>
                  <a:schemeClr val="bg1"/>
                </a:solidFill>
                <a:latin typeface="微软雅黑" pitchFamily="34" charset="-122"/>
                <a:ea typeface="微软雅黑" pitchFamily="34" charset="-122"/>
              </a:rPr>
              <a:t>    只是男生女生都觉得男生购买卫生巾会很</a:t>
            </a:r>
            <a:r>
              <a:rPr lang="zh-CN" altLang="en-US" sz="1600" dirty="0" smtClean="0">
                <a:latin typeface="微软雅黑" pitchFamily="34" charset="-122"/>
                <a:ea typeface="微软雅黑" pitchFamily="34" charset="-122"/>
              </a:rPr>
              <a:t>尴尬</a:t>
            </a:r>
            <a:r>
              <a:rPr lang="zh-CN" altLang="en-US" sz="1200" dirty="0" smtClean="0">
                <a:solidFill>
                  <a:schemeClr val="bg1"/>
                </a:solidFill>
                <a:latin typeface="微软雅黑" pitchFamily="34" charset="-122"/>
                <a:ea typeface="微软雅黑" pitchFamily="34" charset="-122"/>
              </a:rPr>
              <a:t>。</a:t>
            </a:r>
            <a:endParaRPr lang="en-US" altLang="zh-CN" sz="1200" dirty="0" smtClean="0">
              <a:solidFill>
                <a:schemeClr val="bg1"/>
              </a:solidFill>
              <a:latin typeface="微软雅黑" pitchFamily="34" charset="-122"/>
              <a:ea typeface="微软雅黑" pitchFamily="34" charset="-122"/>
            </a:endParaRPr>
          </a:p>
          <a:p>
            <a:endParaRPr lang="en-US" altLang="zh-CN" sz="1200" b="1" dirty="0" smtClean="0">
              <a:solidFill>
                <a:schemeClr val="bg1"/>
              </a:solidFill>
              <a:latin typeface="微软雅黑" pitchFamily="34" charset="-122"/>
              <a:ea typeface="微软雅黑" pitchFamily="34" charset="-122"/>
            </a:endParaRPr>
          </a:p>
        </p:txBody>
      </p:sp>
      <p:grpSp>
        <p:nvGrpSpPr>
          <p:cNvPr id="2" name="Group 9"/>
          <p:cNvGrpSpPr>
            <a:grpSpLocks/>
          </p:cNvGrpSpPr>
          <p:nvPr/>
        </p:nvGrpSpPr>
        <p:grpSpPr bwMode="auto">
          <a:xfrm>
            <a:off x="1071563" y="563563"/>
            <a:ext cx="409575" cy="333375"/>
            <a:chOff x="0" y="0"/>
            <a:chExt cx="1259" cy="1024"/>
          </a:xfrm>
        </p:grpSpPr>
        <p:sp>
          <p:nvSpPr>
            <p:cNvPr id="4106" name="Freeform 23"/>
            <p:cNvSpPr>
              <a:spLocks/>
            </p:cNvSpPr>
            <p:nvPr/>
          </p:nvSpPr>
          <p:spPr bwMode="auto">
            <a:xfrm>
              <a:off x="0" y="0"/>
              <a:ext cx="1259" cy="598"/>
            </a:xfrm>
            <a:custGeom>
              <a:avLst/>
              <a:gdLst>
                <a:gd name="T0" fmla="*/ 0 w 533"/>
                <a:gd name="T1" fmla="*/ 0 h 253"/>
                <a:gd name="T2" fmla="*/ 533 w 533"/>
                <a:gd name="T3" fmla="*/ 253 h 253"/>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4107" name="Freeform 24"/>
            <p:cNvSpPr>
              <a:spLocks/>
            </p:cNvSpPr>
            <p:nvPr/>
          </p:nvSpPr>
          <p:spPr bwMode="auto">
            <a:xfrm>
              <a:off x="175" y="137"/>
              <a:ext cx="905" cy="887"/>
            </a:xfrm>
            <a:custGeom>
              <a:avLst/>
              <a:gdLst>
                <a:gd name="T0" fmla="*/ 0 w 383"/>
                <a:gd name="T1" fmla="*/ 0 h 375"/>
                <a:gd name="T2" fmla="*/ 383 w 383"/>
                <a:gd name="T3" fmla="*/ 375 h 375"/>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4108" name="Freeform 29"/>
          <p:cNvSpPr>
            <a:spLocks noEditPoints="1" noChangeArrowheads="1"/>
          </p:cNvSpPr>
          <p:nvPr/>
        </p:nvSpPr>
        <p:spPr bwMode="auto">
          <a:xfrm>
            <a:off x="2000250" y="563563"/>
            <a:ext cx="409575" cy="382587"/>
          </a:xfrm>
          <a:custGeom>
            <a:avLst/>
            <a:gdLst>
              <a:gd name="T0" fmla="*/ 519 w 606"/>
              <a:gd name="T1" fmla="*/ 0 h 567"/>
              <a:gd name="T2" fmla="*/ 87 w 606"/>
              <a:gd name="T3" fmla="*/ 0 h 567"/>
              <a:gd name="T4" fmla="*/ 0 w 606"/>
              <a:gd name="T5" fmla="*/ 86 h 567"/>
              <a:gd name="T6" fmla="*/ 0 w 606"/>
              <a:gd name="T7" fmla="*/ 346 h 567"/>
              <a:gd name="T8" fmla="*/ 87 w 606"/>
              <a:gd name="T9" fmla="*/ 432 h 567"/>
              <a:gd name="T10" fmla="*/ 267 w 606"/>
              <a:gd name="T11" fmla="*/ 432 h 567"/>
              <a:gd name="T12" fmla="*/ 267 w 606"/>
              <a:gd name="T13" fmla="*/ 567 h 567"/>
              <a:gd name="T14" fmla="*/ 425 w 606"/>
              <a:gd name="T15" fmla="*/ 432 h 567"/>
              <a:gd name="T16" fmla="*/ 519 w 606"/>
              <a:gd name="T17" fmla="*/ 432 h 567"/>
              <a:gd name="T18" fmla="*/ 583 w 606"/>
              <a:gd name="T19" fmla="*/ 404 h 567"/>
              <a:gd name="T20" fmla="*/ 583 w 606"/>
              <a:gd name="T21" fmla="*/ 404 h 567"/>
              <a:gd name="T22" fmla="*/ 583 w 606"/>
              <a:gd name="T23" fmla="*/ 403 h 567"/>
              <a:gd name="T24" fmla="*/ 606 w 606"/>
              <a:gd name="T25" fmla="*/ 346 h 567"/>
              <a:gd name="T26" fmla="*/ 606 w 606"/>
              <a:gd name="T27" fmla="*/ 86 h 567"/>
              <a:gd name="T28" fmla="*/ 519 w 606"/>
              <a:gd name="T29" fmla="*/ 0 h 567"/>
              <a:gd name="T30" fmla="*/ 291 w 606"/>
              <a:gd name="T31" fmla="*/ 70 h 567"/>
              <a:gd name="T32" fmla="*/ 323 w 606"/>
              <a:gd name="T33" fmla="*/ 55 h 567"/>
              <a:gd name="T34" fmla="*/ 351 w 606"/>
              <a:gd name="T35" fmla="*/ 66 h 567"/>
              <a:gd name="T36" fmla="*/ 361 w 606"/>
              <a:gd name="T37" fmla="*/ 94 h 567"/>
              <a:gd name="T38" fmla="*/ 348 w 606"/>
              <a:gd name="T39" fmla="*/ 127 h 567"/>
              <a:gd name="T40" fmla="*/ 316 w 606"/>
              <a:gd name="T41" fmla="*/ 142 h 567"/>
              <a:gd name="T42" fmla="*/ 289 w 606"/>
              <a:gd name="T43" fmla="*/ 131 h 567"/>
              <a:gd name="T44" fmla="*/ 278 w 606"/>
              <a:gd name="T45" fmla="*/ 103 h 567"/>
              <a:gd name="T46" fmla="*/ 291 w 606"/>
              <a:gd name="T47" fmla="*/ 70 h 567"/>
              <a:gd name="T48" fmla="*/ 374 w 606"/>
              <a:gd name="T49" fmla="*/ 317 h 567"/>
              <a:gd name="T50" fmla="*/ 316 w 606"/>
              <a:gd name="T51" fmla="*/ 367 h 567"/>
              <a:gd name="T52" fmla="*/ 286 w 606"/>
              <a:gd name="T53" fmla="*/ 377 h 567"/>
              <a:gd name="T54" fmla="*/ 262 w 606"/>
              <a:gd name="T55" fmla="*/ 367 h 567"/>
              <a:gd name="T56" fmla="*/ 253 w 606"/>
              <a:gd name="T57" fmla="*/ 342 h 567"/>
              <a:gd name="T58" fmla="*/ 277 w 606"/>
              <a:gd name="T59" fmla="*/ 235 h 567"/>
              <a:gd name="T60" fmla="*/ 265 w 606"/>
              <a:gd name="T61" fmla="*/ 247 h 567"/>
              <a:gd name="T62" fmla="*/ 254 w 606"/>
              <a:gd name="T63" fmla="*/ 257 h 567"/>
              <a:gd name="T64" fmla="*/ 219 w 606"/>
              <a:gd name="T65" fmla="*/ 230 h 567"/>
              <a:gd name="T66" fmla="*/ 231 w 606"/>
              <a:gd name="T67" fmla="*/ 216 h 567"/>
              <a:gd name="T68" fmla="*/ 287 w 606"/>
              <a:gd name="T69" fmla="*/ 169 h 567"/>
              <a:gd name="T70" fmla="*/ 325 w 606"/>
              <a:gd name="T71" fmla="*/ 156 h 567"/>
              <a:gd name="T72" fmla="*/ 346 w 606"/>
              <a:gd name="T73" fmla="*/ 163 h 567"/>
              <a:gd name="T74" fmla="*/ 356 w 606"/>
              <a:gd name="T75" fmla="*/ 184 h 567"/>
              <a:gd name="T76" fmla="*/ 341 w 606"/>
              <a:gd name="T77" fmla="*/ 242 h 567"/>
              <a:gd name="T78" fmla="*/ 325 w 606"/>
              <a:gd name="T79" fmla="*/ 301 h 567"/>
              <a:gd name="T80" fmla="*/ 343 w 606"/>
              <a:gd name="T81" fmla="*/ 285 h 567"/>
              <a:gd name="T82" fmla="*/ 355 w 606"/>
              <a:gd name="T83" fmla="*/ 274 h 567"/>
              <a:gd name="T84" fmla="*/ 387 w 606"/>
              <a:gd name="T85" fmla="*/ 305 h 567"/>
              <a:gd name="T86" fmla="*/ 374 w 606"/>
              <a:gd name="T87" fmla="*/ 317 h 5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6"/>
              <a:gd name="T133" fmla="*/ 0 h 567"/>
              <a:gd name="T134" fmla="*/ 606 w 606"/>
              <a:gd name="T135" fmla="*/ 567 h 5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custGeom>
          <a:solidFill>
            <a:srgbClr val="76923C"/>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3" name="Group 13"/>
          <p:cNvGrpSpPr>
            <a:grpSpLocks/>
          </p:cNvGrpSpPr>
          <p:nvPr/>
        </p:nvGrpSpPr>
        <p:grpSpPr bwMode="auto">
          <a:xfrm>
            <a:off x="3876675" y="500063"/>
            <a:ext cx="381000" cy="382587"/>
            <a:chOff x="0" y="0"/>
            <a:chExt cx="1212" cy="1212"/>
          </a:xfrm>
        </p:grpSpPr>
        <p:sp>
          <p:nvSpPr>
            <p:cNvPr id="4110" name="Freeform 34"/>
            <p:cNvSpPr>
              <a:spLocks/>
            </p:cNvSpPr>
            <p:nvPr/>
          </p:nvSpPr>
          <p:spPr bwMode="auto">
            <a:xfrm>
              <a:off x="267" y="0"/>
              <a:ext cx="678" cy="549"/>
            </a:xfrm>
            <a:custGeom>
              <a:avLst/>
              <a:gdLst>
                <a:gd name="T0" fmla="*/ 0 w 287"/>
                <a:gd name="T1" fmla="*/ 0 h 232"/>
                <a:gd name="T2" fmla="*/ 287 w 287"/>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4111" name="Freeform 35"/>
            <p:cNvSpPr>
              <a:spLocks/>
            </p:cNvSpPr>
            <p:nvPr/>
          </p:nvSpPr>
          <p:spPr bwMode="auto">
            <a:xfrm>
              <a:off x="0" y="605"/>
              <a:ext cx="1212" cy="607"/>
            </a:xfrm>
            <a:custGeom>
              <a:avLst/>
              <a:gdLst>
                <a:gd name="T0" fmla="*/ 0 w 513"/>
                <a:gd name="T1" fmla="*/ 0 h 257"/>
                <a:gd name="T2" fmla="*/ 513 w 513"/>
                <a:gd name="T3" fmla="*/ 257 h 257"/>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4112" name="Freeform 40"/>
          <p:cNvSpPr>
            <a:spLocks noEditPoints="1" noChangeArrowheads="1"/>
          </p:cNvSpPr>
          <p:nvPr/>
        </p:nvSpPr>
        <p:spPr bwMode="auto">
          <a:xfrm>
            <a:off x="4741863" y="563563"/>
            <a:ext cx="473075" cy="319087"/>
          </a:xfrm>
          <a:custGeom>
            <a:avLst/>
            <a:gdLst>
              <a:gd name="T0" fmla="*/ 594 w 655"/>
              <a:gd name="T1" fmla="*/ 0 h 441"/>
              <a:gd name="T2" fmla="*/ 62 w 655"/>
              <a:gd name="T3" fmla="*/ 0 h 441"/>
              <a:gd name="T4" fmla="*/ 0 w 655"/>
              <a:gd name="T5" fmla="*/ 64 h 441"/>
              <a:gd name="T6" fmla="*/ 0 w 655"/>
              <a:gd name="T7" fmla="*/ 378 h 441"/>
              <a:gd name="T8" fmla="*/ 62 w 655"/>
              <a:gd name="T9" fmla="*/ 441 h 441"/>
              <a:gd name="T10" fmla="*/ 594 w 655"/>
              <a:gd name="T11" fmla="*/ 441 h 441"/>
              <a:gd name="T12" fmla="*/ 655 w 655"/>
              <a:gd name="T13" fmla="*/ 378 h 441"/>
              <a:gd name="T14" fmla="*/ 655 w 655"/>
              <a:gd name="T15" fmla="*/ 64 h 441"/>
              <a:gd name="T16" fmla="*/ 594 w 655"/>
              <a:gd name="T17" fmla="*/ 0 h 441"/>
              <a:gd name="T18" fmla="*/ 298 w 655"/>
              <a:gd name="T19" fmla="*/ 228 h 441"/>
              <a:gd name="T20" fmla="*/ 77 w 655"/>
              <a:gd name="T21" fmla="*/ 358 h 441"/>
              <a:gd name="T22" fmla="*/ 77 w 655"/>
              <a:gd name="T23" fmla="*/ 94 h 441"/>
              <a:gd name="T24" fmla="*/ 298 w 655"/>
              <a:gd name="T25" fmla="*/ 228 h 441"/>
              <a:gd name="T26" fmla="*/ 123 w 655"/>
              <a:gd name="T27" fmla="*/ 77 h 441"/>
              <a:gd name="T28" fmla="*/ 556 w 655"/>
              <a:gd name="T29" fmla="*/ 77 h 441"/>
              <a:gd name="T30" fmla="*/ 336 w 655"/>
              <a:gd name="T31" fmla="*/ 206 h 441"/>
              <a:gd name="T32" fmla="*/ 123 w 655"/>
              <a:gd name="T33" fmla="*/ 77 h 441"/>
              <a:gd name="T34" fmla="*/ 336 w 655"/>
              <a:gd name="T35" fmla="*/ 251 h 441"/>
              <a:gd name="T36" fmla="*/ 523 w 655"/>
              <a:gd name="T37" fmla="*/ 364 h 441"/>
              <a:gd name="T38" fmla="*/ 142 w 655"/>
              <a:gd name="T39" fmla="*/ 364 h 441"/>
              <a:gd name="T40" fmla="*/ 336 w 655"/>
              <a:gd name="T41" fmla="*/ 251 h 441"/>
              <a:gd name="T42" fmla="*/ 373 w 655"/>
              <a:gd name="T43" fmla="*/ 229 h 441"/>
              <a:gd name="T44" fmla="*/ 578 w 655"/>
              <a:gd name="T45" fmla="*/ 109 h 441"/>
              <a:gd name="T46" fmla="*/ 578 w 655"/>
              <a:gd name="T47" fmla="*/ 353 h 441"/>
              <a:gd name="T48" fmla="*/ 373 w 655"/>
              <a:gd name="T49" fmla="*/ 229 h 4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55"/>
              <a:gd name="T76" fmla="*/ 0 h 441"/>
              <a:gd name="T77" fmla="*/ 655 w 655"/>
              <a:gd name="T78" fmla="*/ 441 h 4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4" name="Group 17"/>
          <p:cNvGrpSpPr>
            <a:grpSpLocks/>
          </p:cNvGrpSpPr>
          <p:nvPr/>
        </p:nvGrpSpPr>
        <p:grpSpPr bwMode="auto">
          <a:xfrm>
            <a:off x="2984500" y="500063"/>
            <a:ext cx="303213" cy="382587"/>
            <a:chOff x="0" y="0"/>
            <a:chExt cx="1139825" cy="1436688"/>
          </a:xfrm>
        </p:grpSpPr>
        <p:sp>
          <p:nvSpPr>
            <p:cNvPr id="4114" name="Freeform 62"/>
            <p:cNvSpPr>
              <a:spLocks/>
            </p:cNvSpPr>
            <p:nvPr/>
          </p:nvSpPr>
          <p:spPr bwMode="auto">
            <a:xfrm>
              <a:off x="0" y="566738"/>
              <a:ext cx="1139825" cy="869950"/>
            </a:xfrm>
            <a:custGeom>
              <a:avLst/>
              <a:gdLst>
                <a:gd name="T0" fmla="*/ 0 w 304"/>
                <a:gd name="T1" fmla="*/ 0 h 232"/>
                <a:gd name="T2" fmla="*/ 304 w 304"/>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4115" name="Freeform 61"/>
            <p:cNvSpPr>
              <a:spLocks/>
            </p:cNvSpPr>
            <p:nvPr/>
          </p:nvSpPr>
          <p:spPr bwMode="auto">
            <a:xfrm>
              <a:off x="71438" y="0"/>
              <a:ext cx="990600" cy="495300"/>
            </a:xfrm>
            <a:custGeom>
              <a:avLst/>
              <a:gdLst>
                <a:gd name="T0" fmla="*/ 0 w 264"/>
                <a:gd name="T1" fmla="*/ 0 h 132"/>
                <a:gd name="T2" fmla="*/ 264 w 264"/>
                <a:gd name="T3" fmla="*/ 132 h 1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4116" name="直接连接符 31"/>
          <p:cNvSpPr>
            <a:spLocks noChangeShapeType="1"/>
          </p:cNvSpPr>
          <p:nvPr/>
        </p:nvSpPr>
        <p:spPr bwMode="auto">
          <a:xfrm>
            <a:off x="983457" y="2462948"/>
            <a:ext cx="3024187" cy="1587"/>
          </a:xfrm>
          <a:prstGeom prst="line">
            <a:avLst/>
          </a:prstGeom>
          <a:noFill/>
          <a:ln w="9525" cap="flat" cmpd="sng">
            <a:solidFill>
              <a:schemeClr val="bg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119" name="Rettangolo 7"/>
          <p:cNvSpPr>
            <a:spLocks noChangeArrowheads="1"/>
          </p:cNvSpPr>
          <p:nvPr/>
        </p:nvSpPr>
        <p:spPr bwMode="auto">
          <a:xfrm>
            <a:off x="857250" y="5332413"/>
            <a:ext cx="7500938"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2800" b="1" dirty="0" smtClean="0">
                <a:latin typeface="张海山锐线体简" pitchFamily="2" charset="-122"/>
                <a:ea typeface="张海山锐线体简" pitchFamily="2" charset="-122"/>
              </a:rPr>
              <a:t>商机：</a:t>
            </a:r>
            <a:r>
              <a:rPr lang="zh-CN" altLang="en-US" sz="2800" b="1" dirty="0" smtClean="0">
                <a:solidFill>
                  <a:schemeClr val="bg1"/>
                </a:solidFill>
                <a:latin typeface="张海山锐线体简" pitchFamily="2" charset="-122"/>
                <a:ea typeface="张海山锐线体简" pitchFamily="2" charset="-122"/>
              </a:rPr>
              <a:t>借此机会为男生提供一种不尴尬的购买卫生巾的途径，从而促进男女双方的感情。</a:t>
            </a:r>
            <a:endParaRPr lang="zh-CN" altLang="en-US" sz="2800" b="1" dirty="0">
              <a:solidFill>
                <a:schemeClr val="bg1"/>
              </a:solidFill>
              <a:latin typeface="张海山锐线体简" pitchFamily="2" charset="-122"/>
              <a:ea typeface="张海山锐线体简" pitchFamily="2" charset="-122"/>
            </a:endParaRPr>
          </a:p>
        </p:txBody>
      </p:sp>
      <p:sp>
        <p:nvSpPr>
          <p:cNvPr id="26" name="TextBox 25"/>
          <p:cNvSpPr txBox="1"/>
          <p:nvPr/>
        </p:nvSpPr>
        <p:spPr>
          <a:xfrm>
            <a:off x="132750" y="201992"/>
            <a:ext cx="653064" cy="769441"/>
          </a:xfrm>
          <a:prstGeom prst="rect">
            <a:avLst/>
          </a:prstGeom>
          <a:noFill/>
        </p:spPr>
        <p:txBody>
          <a:bodyPr wrap="square" rtlCol="0">
            <a:spAutoFit/>
          </a:bodyPr>
          <a:lstStyle/>
          <a:p>
            <a:r>
              <a:rPr lang="en-US" altLang="zh-CN" sz="4400" dirty="0" smtClean="0">
                <a:solidFill>
                  <a:schemeClr val="bg1"/>
                </a:solidFill>
                <a:latin typeface="DFPPOP3W12-B5" pitchFamily="82" charset="-120"/>
                <a:ea typeface="DFPPOP3W12-B5" pitchFamily="82" charset="-120"/>
              </a:rPr>
              <a:t>5</a:t>
            </a:r>
            <a:endParaRPr lang="zh-CN" altLang="en-US" sz="4400" dirty="0">
              <a:solidFill>
                <a:schemeClr val="bg1"/>
              </a:solidFill>
              <a:latin typeface="DFPPOP3W12-B5" pitchFamily="82" charset="-120"/>
              <a:ea typeface="DFPPOP3W12-B5" pitchFamily="82" charset="-120"/>
            </a:endParaRPr>
          </a:p>
        </p:txBody>
      </p:sp>
      <p:sp>
        <p:nvSpPr>
          <p:cNvPr id="27" name="矩形 19"/>
          <p:cNvSpPr>
            <a:spLocks noChangeArrowheads="1"/>
          </p:cNvSpPr>
          <p:nvPr/>
        </p:nvSpPr>
        <p:spPr bwMode="auto">
          <a:xfrm>
            <a:off x="754251" y="1633538"/>
            <a:ext cx="2659702"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4800" b="1" dirty="0" smtClean="0">
                <a:solidFill>
                  <a:schemeClr val="bg1"/>
                </a:solidFill>
                <a:latin typeface="张海山锐线体简" pitchFamily="2" charset="-122"/>
                <a:ea typeface="张海山锐线体简" pitchFamily="2" charset="-122"/>
                <a:sym typeface="Impact" pitchFamily="34" charset="0"/>
              </a:rPr>
              <a:t>发现商机</a:t>
            </a:r>
            <a:endParaRPr lang="zh-CN" altLang="en-US" sz="2000" b="1" dirty="0">
              <a:solidFill>
                <a:schemeClr val="bg1"/>
              </a:solidFill>
              <a:latin typeface="张海山锐线体简" pitchFamily="2" charset="-122"/>
              <a:ea typeface="张海山锐线体简" pitchFamily="2" charset="-122"/>
            </a:endParaRPr>
          </a:p>
        </p:txBody>
      </p:sp>
      <p:pic>
        <p:nvPicPr>
          <p:cNvPr id="28" name="Picture 2"/>
          <p:cNvPicPr>
            <a:picLocks noChangeAspect="1" noChangeArrowheads="1"/>
          </p:cNvPicPr>
          <p:nvPr/>
        </p:nvPicPr>
        <p:blipFill>
          <a:blip r:embed="rId3" cstate="print">
            <a:extLst>
              <a:ext uri="{BEBA8EAE-BF5A-486C-A8C5-ECC9F3942E4B}">
                <a14:imgProps xmlns="" xmlns:a14="http://schemas.microsoft.com/office/drawing/2010/main">
                  <a14:imgLayer r:embed="">
                    <a14:imgEffect>
                      <a14:brightnessContrast contrast="20000"/>
                    </a14:imgEffect>
                  </a14:imgLayer>
                </a14:imgProps>
              </a:ext>
              <a:ext uri="{28A0092B-C50C-407E-A947-70E740481C1C}">
                <a14:useLocalDpi xmlns="" xmlns:a14="http://schemas.microsoft.com/office/drawing/2010/main" val="0"/>
              </a:ext>
            </a:extLst>
          </a:blip>
          <a:srcRect/>
          <a:stretch>
            <a:fillRect/>
          </a:stretch>
        </p:blipFill>
        <p:spPr bwMode="auto">
          <a:xfrm>
            <a:off x="6270086" y="2608855"/>
            <a:ext cx="1828921" cy="23106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9" name="直接连接符 31"/>
          <p:cNvSpPr>
            <a:spLocks noChangeShapeType="1"/>
          </p:cNvSpPr>
          <p:nvPr/>
        </p:nvSpPr>
        <p:spPr bwMode="auto">
          <a:xfrm>
            <a:off x="983456" y="5202043"/>
            <a:ext cx="7115551" cy="1587"/>
          </a:xfrm>
          <a:prstGeom prst="line">
            <a:avLst/>
          </a:prstGeom>
          <a:noFill/>
          <a:ln w="9525" cap="flat" cmpd="sng">
            <a:solidFill>
              <a:schemeClr val="bg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0" name="Rectangle 1"/>
          <p:cNvSpPr>
            <a:spLocks noChangeArrowheads="1"/>
          </p:cNvSpPr>
          <p:nvPr/>
        </p:nvSpPr>
        <p:spPr bwMode="auto">
          <a:xfrm>
            <a:off x="928662" y="142852"/>
            <a:ext cx="6858048"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600" b="1" dirty="0" smtClean="0">
                <a:solidFill>
                  <a:srgbClr val="333333"/>
                </a:solidFill>
                <a:latin typeface="微软雅黑" pitchFamily="34" charset="-122"/>
                <a:ea typeface="微软雅黑" pitchFamily="34" charset="-122"/>
                <a:cs typeface="宋体" pitchFamily="2" charset="-122"/>
              </a:rPr>
              <a:t>高潮五：</a:t>
            </a:r>
            <a:endParaRPr lang="en-US" altLang="zh-CN" sz="1600" b="1" dirty="0" smtClean="0">
              <a:solidFill>
                <a:srgbClr val="333333"/>
              </a:solidFill>
              <a:latin typeface="微软雅黑" pitchFamily="34" charset="-122"/>
              <a:ea typeface="微软雅黑" pitchFamily="34" charset="-122"/>
              <a:cs typeface="宋体" pitchFamily="2" charset="-122"/>
            </a:endParaRPr>
          </a:p>
          <a:p>
            <a:pPr lvl="0" fontAlgn="base">
              <a:spcBef>
                <a:spcPct val="0"/>
              </a:spcBef>
              <a:spcAft>
                <a:spcPct val="0"/>
              </a:spcAft>
            </a:pPr>
            <a:r>
              <a:rPr lang="zh-CN" altLang="en-US" sz="3600" b="1" dirty="0" smtClean="0">
                <a:solidFill>
                  <a:srgbClr val="333333"/>
                </a:solidFill>
                <a:latin typeface="微软雅黑" pitchFamily="34" charset="-122"/>
                <a:ea typeface="微软雅黑" pitchFamily="34" charset="-122"/>
                <a:cs typeface="宋体" pitchFamily="2" charset="-122"/>
              </a:rPr>
              <a:t>颠覆性的商机</a:t>
            </a:r>
            <a:endParaRPr kumimoji="0" lang="zh-CN" sz="6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1" name="Rectangle 2"/>
          <p:cNvSpPr>
            <a:spLocks noChangeArrowheads="1"/>
          </p:cNvSpPr>
          <p:nvPr/>
        </p:nvSpPr>
        <p:spPr bwMode="auto">
          <a:xfrm>
            <a:off x="4071934" y="1142984"/>
            <a:ext cx="4357686" cy="2539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050" dirty="0" smtClean="0">
                <a:solidFill>
                  <a:srgbClr val="333333"/>
                </a:solidFill>
                <a:latin typeface="微软雅黑" pitchFamily="34" charset="-122"/>
                <a:ea typeface="微软雅黑" pitchFamily="34" charset="-122"/>
                <a:cs typeface="宋体" pitchFamily="2" charset="-122"/>
              </a:rPr>
              <a:t>在用市场调研中的重要的结果和事实对其进行解释说明。</a:t>
            </a:r>
            <a:endParaRPr kumimoji="0" 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2" name="Rectangle 2"/>
          <p:cNvSpPr>
            <a:spLocks noChangeArrowheads="1"/>
          </p:cNvSpPr>
          <p:nvPr/>
        </p:nvSpPr>
        <p:spPr bwMode="auto">
          <a:xfrm>
            <a:off x="4071934" y="500042"/>
            <a:ext cx="5429288" cy="4589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rPr>
              <a:t>介绍方案中的结论如何可以颠覆市场</a:t>
            </a:r>
            <a:endParaRPr kumimoji="0" lang="zh-CN"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endParaRPr>
          </a:p>
        </p:txBody>
      </p:sp>
    </p:spTree>
    <p:extLst>
      <p:ext uri="{BB962C8B-B14F-4D97-AF65-F5344CB8AC3E}">
        <p14:creationId xmlns="" xmlns:p14="http://schemas.microsoft.com/office/powerpoint/2010/main" val="3295492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4"/>
          <p:cNvSpPr>
            <a:spLocks noChangeArrowheads="1"/>
          </p:cNvSpPr>
          <p:nvPr/>
        </p:nvSpPr>
        <p:spPr bwMode="auto">
          <a:xfrm>
            <a:off x="785813" y="0"/>
            <a:ext cx="8358187" cy="1071563"/>
          </a:xfrm>
          <a:prstGeom prst="rect">
            <a:avLst/>
          </a:prstGeom>
          <a:solidFill>
            <a:srgbClr val="F1F1F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4099" name="矩形 5"/>
          <p:cNvSpPr>
            <a:spLocks noChangeArrowheads="1"/>
          </p:cNvSpPr>
          <p:nvPr/>
        </p:nvSpPr>
        <p:spPr bwMode="auto">
          <a:xfrm>
            <a:off x="0" y="1071563"/>
            <a:ext cx="9144000" cy="5786437"/>
          </a:xfrm>
          <a:prstGeom prst="rect">
            <a:avLst/>
          </a:prstGeom>
          <a:solidFill>
            <a:srgbClr val="8ABE5A"/>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dirty="0">
              <a:solidFill>
                <a:srgbClr val="FFFFFF"/>
              </a:solidFill>
              <a:latin typeface="宋体" pitchFamily="2" charset="-122"/>
              <a:ea typeface="宋体" pitchFamily="2" charset="-122"/>
              <a:sym typeface="宋体" pitchFamily="2" charset="-122"/>
            </a:endParaRPr>
          </a:p>
        </p:txBody>
      </p:sp>
      <p:sp>
        <p:nvSpPr>
          <p:cNvPr id="4100" name="Rettangolo arrotondato 27"/>
          <p:cNvSpPr>
            <a:spLocks noChangeArrowheads="1"/>
          </p:cNvSpPr>
          <p:nvPr/>
        </p:nvSpPr>
        <p:spPr bwMode="auto">
          <a:xfrm>
            <a:off x="4071938" y="1357313"/>
            <a:ext cx="4498975" cy="1790700"/>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cap="flat" cmpd="sng">
                <a:solidFill>
                  <a:srgbClr val="395E8A"/>
                </a:solidFill>
                <a:round/>
                <a:headEnd/>
                <a:tailEnd/>
              </a14:hiddenLine>
            </a:ext>
          </a:extLst>
        </p:spPr>
        <p:txBody>
          <a:bodyPr anchor="ctr"/>
          <a:lstStyle/>
          <a:p>
            <a:pPr algn="ctr"/>
            <a:endParaRPr lang="zh-CN" altLang="zh-CN" sz="4800">
              <a:solidFill>
                <a:schemeClr val="bg1"/>
              </a:solidFill>
              <a:latin typeface="Arial Black" pitchFamily="34" charset="0"/>
              <a:sym typeface="Arial Black" pitchFamily="34" charset="0"/>
            </a:endParaRPr>
          </a:p>
        </p:txBody>
      </p:sp>
      <p:sp>
        <p:nvSpPr>
          <p:cNvPr id="4102" name="Rettangolo 7"/>
          <p:cNvSpPr>
            <a:spLocks noChangeArrowheads="1"/>
          </p:cNvSpPr>
          <p:nvPr/>
        </p:nvSpPr>
        <p:spPr bwMode="auto">
          <a:xfrm>
            <a:off x="3306372" y="5662023"/>
            <a:ext cx="645200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2400" b="1" dirty="0" smtClean="0">
                <a:solidFill>
                  <a:schemeClr val="bg1"/>
                </a:solidFill>
                <a:latin typeface="张海山锐线体简" pitchFamily="2" charset="-122"/>
                <a:ea typeface="张海山锐线体简" pitchFamily="2" charset="-122"/>
                <a:sym typeface="Arial" pitchFamily="34" charset="0"/>
              </a:rPr>
              <a:t>我们是</a:t>
            </a:r>
            <a:r>
              <a:rPr lang="zh-CN" altLang="en-US" sz="3600" b="1" dirty="0" smtClean="0">
                <a:latin typeface="张海山锐线体简" pitchFamily="2" charset="-122"/>
                <a:ea typeface="张海山锐线体简" pitchFamily="2" charset="-122"/>
                <a:sym typeface="Arial" pitchFamily="34" charset="0"/>
              </a:rPr>
              <a:t>卫生巾</a:t>
            </a:r>
            <a:r>
              <a:rPr lang="zh-CN" altLang="en-US" sz="2400" b="1" dirty="0" smtClean="0">
                <a:solidFill>
                  <a:schemeClr val="bg1"/>
                </a:solidFill>
                <a:latin typeface="张海山锐线体简" pitchFamily="2" charset="-122"/>
                <a:ea typeface="张海山锐线体简" pitchFamily="2" charset="-122"/>
                <a:sym typeface="Arial" pitchFamily="34" charset="0"/>
              </a:rPr>
              <a:t>行业中的</a:t>
            </a:r>
            <a:r>
              <a:rPr lang="zh-CN" altLang="en-US" sz="3600" b="1" dirty="0" smtClean="0">
                <a:latin typeface="张海山锐线体简" pitchFamily="2" charset="-122"/>
                <a:ea typeface="张海山锐线体简" pitchFamily="2" charset="-122"/>
                <a:sym typeface="Arial" pitchFamily="34" charset="0"/>
              </a:rPr>
              <a:t>脑白金</a:t>
            </a:r>
            <a:endParaRPr lang="zh-CN" altLang="en-US" sz="4000" b="1" dirty="0">
              <a:latin typeface="张海山锐线体简" pitchFamily="2" charset="-122"/>
              <a:ea typeface="张海山锐线体简" pitchFamily="2" charset="-122"/>
            </a:endParaRPr>
          </a:p>
        </p:txBody>
      </p:sp>
      <p:sp>
        <p:nvSpPr>
          <p:cNvPr id="4103" name="矩形 10"/>
          <p:cNvSpPr>
            <a:spLocks noChangeArrowheads="1"/>
          </p:cNvSpPr>
          <p:nvPr/>
        </p:nvSpPr>
        <p:spPr bwMode="auto">
          <a:xfrm>
            <a:off x="0" y="0"/>
            <a:ext cx="857250" cy="1071563"/>
          </a:xfrm>
          <a:prstGeom prst="rect">
            <a:avLst/>
          </a:prstGeom>
          <a:solidFill>
            <a:srgbClr val="38B8D5"/>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grpSp>
        <p:nvGrpSpPr>
          <p:cNvPr id="2" name="Group 9"/>
          <p:cNvGrpSpPr>
            <a:grpSpLocks/>
          </p:cNvGrpSpPr>
          <p:nvPr/>
        </p:nvGrpSpPr>
        <p:grpSpPr bwMode="auto">
          <a:xfrm>
            <a:off x="1071563" y="563563"/>
            <a:ext cx="409575" cy="333375"/>
            <a:chOff x="0" y="0"/>
            <a:chExt cx="1259" cy="1024"/>
          </a:xfrm>
        </p:grpSpPr>
        <p:sp>
          <p:nvSpPr>
            <p:cNvPr id="4106" name="Freeform 23"/>
            <p:cNvSpPr>
              <a:spLocks/>
            </p:cNvSpPr>
            <p:nvPr/>
          </p:nvSpPr>
          <p:spPr bwMode="auto">
            <a:xfrm>
              <a:off x="0" y="0"/>
              <a:ext cx="1259" cy="598"/>
            </a:xfrm>
            <a:custGeom>
              <a:avLst/>
              <a:gdLst>
                <a:gd name="T0" fmla="*/ 0 w 533"/>
                <a:gd name="T1" fmla="*/ 0 h 253"/>
                <a:gd name="T2" fmla="*/ 533 w 533"/>
                <a:gd name="T3" fmla="*/ 253 h 253"/>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4107" name="Freeform 24"/>
            <p:cNvSpPr>
              <a:spLocks/>
            </p:cNvSpPr>
            <p:nvPr/>
          </p:nvSpPr>
          <p:spPr bwMode="auto">
            <a:xfrm>
              <a:off x="175" y="137"/>
              <a:ext cx="905" cy="887"/>
            </a:xfrm>
            <a:custGeom>
              <a:avLst/>
              <a:gdLst>
                <a:gd name="T0" fmla="*/ 0 w 383"/>
                <a:gd name="T1" fmla="*/ 0 h 375"/>
                <a:gd name="T2" fmla="*/ 383 w 383"/>
                <a:gd name="T3" fmla="*/ 375 h 375"/>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4108" name="Freeform 29"/>
          <p:cNvSpPr>
            <a:spLocks noEditPoints="1" noChangeArrowheads="1"/>
          </p:cNvSpPr>
          <p:nvPr/>
        </p:nvSpPr>
        <p:spPr bwMode="auto">
          <a:xfrm>
            <a:off x="2000250" y="563563"/>
            <a:ext cx="409575" cy="382587"/>
          </a:xfrm>
          <a:custGeom>
            <a:avLst/>
            <a:gdLst>
              <a:gd name="T0" fmla="*/ 519 w 606"/>
              <a:gd name="T1" fmla="*/ 0 h 567"/>
              <a:gd name="T2" fmla="*/ 87 w 606"/>
              <a:gd name="T3" fmla="*/ 0 h 567"/>
              <a:gd name="T4" fmla="*/ 0 w 606"/>
              <a:gd name="T5" fmla="*/ 86 h 567"/>
              <a:gd name="T6" fmla="*/ 0 w 606"/>
              <a:gd name="T7" fmla="*/ 346 h 567"/>
              <a:gd name="T8" fmla="*/ 87 w 606"/>
              <a:gd name="T9" fmla="*/ 432 h 567"/>
              <a:gd name="T10" fmla="*/ 267 w 606"/>
              <a:gd name="T11" fmla="*/ 432 h 567"/>
              <a:gd name="T12" fmla="*/ 267 w 606"/>
              <a:gd name="T13" fmla="*/ 567 h 567"/>
              <a:gd name="T14" fmla="*/ 425 w 606"/>
              <a:gd name="T15" fmla="*/ 432 h 567"/>
              <a:gd name="T16" fmla="*/ 519 w 606"/>
              <a:gd name="T17" fmla="*/ 432 h 567"/>
              <a:gd name="T18" fmla="*/ 583 w 606"/>
              <a:gd name="T19" fmla="*/ 404 h 567"/>
              <a:gd name="T20" fmla="*/ 583 w 606"/>
              <a:gd name="T21" fmla="*/ 404 h 567"/>
              <a:gd name="T22" fmla="*/ 583 w 606"/>
              <a:gd name="T23" fmla="*/ 403 h 567"/>
              <a:gd name="T24" fmla="*/ 606 w 606"/>
              <a:gd name="T25" fmla="*/ 346 h 567"/>
              <a:gd name="T26" fmla="*/ 606 w 606"/>
              <a:gd name="T27" fmla="*/ 86 h 567"/>
              <a:gd name="T28" fmla="*/ 519 w 606"/>
              <a:gd name="T29" fmla="*/ 0 h 567"/>
              <a:gd name="T30" fmla="*/ 291 w 606"/>
              <a:gd name="T31" fmla="*/ 70 h 567"/>
              <a:gd name="T32" fmla="*/ 323 w 606"/>
              <a:gd name="T33" fmla="*/ 55 h 567"/>
              <a:gd name="T34" fmla="*/ 351 w 606"/>
              <a:gd name="T35" fmla="*/ 66 h 567"/>
              <a:gd name="T36" fmla="*/ 361 w 606"/>
              <a:gd name="T37" fmla="*/ 94 h 567"/>
              <a:gd name="T38" fmla="*/ 348 w 606"/>
              <a:gd name="T39" fmla="*/ 127 h 567"/>
              <a:gd name="T40" fmla="*/ 316 w 606"/>
              <a:gd name="T41" fmla="*/ 142 h 567"/>
              <a:gd name="T42" fmla="*/ 289 w 606"/>
              <a:gd name="T43" fmla="*/ 131 h 567"/>
              <a:gd name="T44" fmla="*/ 278 w 606"/>
              <a:gd name="T45" fmla="*/ 103 h 567"/>
              <a:gd name="T46" fmla="*/ 291 w 606"/>
              <a:gd name="T47" fmla="*/ 70 h 567"/>
              <a:gd name="T48" fmla="*/ 374 w 606"/>
              <a:gd name="T49" fmla="*/ 317 h 567"/>
              <a:gd name="T50" fmla="*/ 316 w 606"/>
              <a:gd name="T51" fmla="*/ 367 h 567"/>
              <a:gd name="T52" fmla="*/ 286 w 606"/>
              <a:gd name="T53" fmla="*/ 377 h 567"/>
              <a:gd name="T54" fmla="*/ 262 w 606"/>
              <a:gd name="T55" fmla="*/ 367 h 567"/>
              <a:gd name="T56" fmla="*/ 253 w 606"/>
              <a:gd name="T57" fmla="*/ 342 h 567"/>
              <a:gd name="T58" fmla="*/ 277 w 606"/>
              <a:gd name="T59" fmla="*/ 235 h 567"/>
              <a:gd name="T60" fmla="*/ 265 w 606"/>
              <a:gd name="T61" fmla="*/ 247 h 567"/>
              <a:gd name="T62" fmla="*/ 254 w 606"/>
              <a:gd name="T63" fmla="*/ 257 h 567"/>
              <a:gd name="T64" fmla="*/ 219 w 606"/>
              <a:gd name="T65" fmla="*/ 230 h 567"/>
              <a:gd name="T66" fmla="*/ 231 w 606"/>
              <a:gd name="T67" fmla="*/ 216 h 567"/>
              <a:gd name="T68" fmla="*/ 287 w 606"/>
              <a:gd name="T69" fmla="*/ 169 h 567"/>
              <a:gd name="T70" fmla="*/ 325 w 606"/>
              <a:gd name="T71" fmla="*/ 156 h 567"/>
              <a:gd name="T72" fmla="*/ 346 w 606"/>
              <a:gd name="T73" fmla="*/ 163 h 567"/>
              <a:gd name="T74" fmla="*/ 356 w 606"/>
              <a:gd name="T75" fmla="*/ 184 h 567"/>
              <a:gd name="T76" fmla="*/ 341 w 606"/>
              <a:gd name="T77" fmla="*/ 242 h 567"/>
              <a:gd name="T78" fmla="*/ 325 w 606"/>
              <a:gd name="T79" fmla="*/ 301 h 567"/>
              <a:gd name="T80" fmla="*/ 343 w 606"/>
              <a:gd name="T81" fmla="*/ 285 h 567"/>
              <a:gd name="T82" fmla="*/ 355 w 606"/>
              <a:gd name="T83" fmla="*/ 274 h 567"/>
              <a:gd name="T84" fmla="*/ 387 w 606"/>
              <a:gd name="T85" fmla="*/ 305 h 567"/>
              <a:gd name="T86" fmla="*/ 374 w 606"/>
              <a:gd name="T87" fmla="*/ 317 h 5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6"/>
              <a:gd name="T133" fmla="*/ 0 h 567"/>
              <a:gd name="T134" fmla="*/ 606 w 606"/>
              <a:gd name="T135" fmla="*/ 567 h 5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custGeom>
          <a:solidFill>
            <a:srgbClr val="76923C"/>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3" name="Group 13"/>
          <p:cNvGrpSpPr>
            <a:grpSpLocks/>
          </p:cNvGrpSpPr>
          <p:nvPr/>
        </p:nvGrpSpPr>
        <p:grpSpPr bwMode="auto">
          <a:xfrm>
            <a:off x="3876675" y="500063"/>
            <a:ext cx="381000" cy="382587"/>
            <a:chOff x="0" y="0"/>
            <a:chExt cx="1212" cy="1212"/>
          </a:xfrm>
        </p:grpSpPr>
        <p:sp>
          <p:nvSpPr>
            <p:cNvPr id="4110" name="Freeform 34"/>
            <p:cNvSpPr>
              <a:spLocks/>
            </p:cNvSpPr>
            <p:nvPr/>
          </p:nvSpPr>
          <p:spPr bwMode="auto">
            <a:xfrm>
              <a:off x="267" y="0"/>
              <a:ext cx="678" cy="549"/>
            </a:xfrm>
            <a:custGeom>
              <a:avLst/>
              <a:gdLst>
                <a:gd name="T0" fmla="*/ 0 w 287"/>
                <a:gd name="T1" fmla="*/ 0 h 232"/>
                <a:gd name="T2" fmla="*/ 287 w 287"/>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4111" name="Freeform 35"/>
            <p:cNvSpPr>
              <a:spLocks/>
            </p:cNvSpPr>
            <p:nvPr/>
          </p:nvSpPr>
          <p:spPr bwMode="auto">
            <a:xfrm>
              <a:off x="0" y="605"/>
              <a:ext cx="1212" cy="607"/>
            </a:xfrm>
            <a:custGeom>
              <a:avLst/>
              <a:gdLst>
                <a:gd name="T0" fmla="*/ 0 w 513"/>
                <a:gd name="T1" fmla="*/ 0 h 257"/>
                <a:gd name="T2" fmla="*/ 513 w 513"/>
                <a:gd name="T3" fmla="*/ 257 h 257"/>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4112" name="Freeform 40"/>
          <p:cNvSpPr>
            <a:spLocks noEditPoints="1" noChangeArrowheads="1"/>
          </p:cNvSpPr>
          <p:nvPr/>
        </p:nvSpPr>
        <p:spPr bwMode="auto">
          <a:xfrm>
            <a:off x="4741863" y="563563"/>
            <a:ext cx="473075" cy="319087"/>
          </a:xfrm>
          <a:custGeom>
            <a:avLst/>
            <a:gdLst>
              <a:gd name="T0" fmla="*/ 594 w 655"/>
              <a:gd name="T1" fmla="*/ 0 h 441"/>
              <a:gd name="T2" fmla="*/ 62 w 655"/>
              <a:gd name="T3" fmla="*/ 0 h 441"/>
              <a:gd name="T4" fmla="*/ 0 w 655"/>
              <a:gd name="T5" fmla="*/ 64 h 441"/>
              <a:gd name="T6" fmla="*/ 0 w 655"/>
              <a:gd name="T7" fmla="*/ 378 h 441"/>
              <a:gd name="T8" fmla="*/ 62 w 655"/>
              <a:gd name="T9" fmla="*/ 441 h 441"/>
              <a:gd name="T10" fmla="*/ 594 w 655"/>
              <a:gd name="T11" fmla="*/ 441 h 441"/>
              <a:gd name="T12" fmla="*/ 655 w 655"/>
              <a:gd name="T13" fmla="*/ 378 h 441"/>
              <a:gd name="T14" fmla="*/ 655 w 655"/>
              <a:gd name="T15" fmla="*/ 64 h 441"/>
              <a:gd name="T16" fmla="*/ 594 w 655"/>
              <a:gd name="T17" fmla="*/ 0 h 441"/>
              <a:gd name="T18" fmla="*/ 298 w 655"/>
              <a:gd name="T19" fmla="*/ 228 h 441"/>
              <a:gd name="T20" fmla="*/ 77 w 655"/>
              <a:gd name="T21" fmla="*/ 358 h 441"/>
              <a:gd name="T22" fmla="*/ 77 w 655"/>
              <a:gd name="T23" fmla="*/ 94 h 441"/>
              <a:gd name="T24" fmla="*/ 298 w 655"/>
              <a:gd name="T25" fmla="*/ 228 h 441"/>
              <a:gd name="T26" fmla="*/ 123 w 655"/>
              <a:gd name="T27" fmla="*/ 77 h 441"/>
              <a:gd name="T28" fmla="*/ 556 w 655"/>
              <a:gd name="T29" fmla="*/ 77 h 441"/>
              <a:gd name="T30" fmla="*/ 336 w 655"/>
              <a:gd name="T31" fmla="*/ 206 h 441"/>
              <a:gd name="T32" fmla="*/ 123 w 655"/>
              <a:gd name="T33" fmla="*/ 77 h 441"/>
              <a:gd name="T34" fmla="*/ 336 w 655"/>
              <a:gd name="T35" fmla="*/ 251 h 441"/>
              <a:gd name="T36" fmla="*/ 523 w 655"/>
              <a:gd name="T37" fmla="*/ 364 h 441"/>
              <a:gd name="T38" fmla="*/ 142 w 655"/>
              <a:gd name="T39" fmla="*/ 364 h 441"/>
              <a:gd name="T40" fmla="*/ 336 w 655"/>
              <a:gd name="T41" fmla="*/ 251 h 441"/>
              <a:gd name="T42" fmla="*/ 373 w 655"/>
              <a:gd name="T43" fmla="*/ 229 h 441"/>
              <a:gd name="T44" fmla="*/ 578 w 655"/>
              <a:gd name="T45" fmla="*/ 109 h 441"/>
              <a:gd name="T46" fmla="*/ 578 w 655"/>
              <a:gd name="T47" fmla="*/ 353 h 441"/>
              <a:gd name="T48" fmla="*/ 373 w 655"/>
              <a:gd name="T49" fmla="*/ 229 h 4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55"/>
              <a:gd name="T76" fmla="*/ 0 h 441"/>
              <a:gd name="T77" fmla="*/ 655 w 655"/>
              <a:gd name="T78" fmla="*/ 441 h 4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4" name="Group 17"/>
          <p:cNvGrpSpPr>
            <a:grpSpLocks/>
          </p:cNvGrpSpPr>
          <p:nvPr/>
        </p:nvGrpSpPr>
        <p:grpSpPr bwMode="auto">
          <a:xfrm>
            <a:off x="2984500" y="500063"/>
            <a:ext cx="303213" cy="382587"/>
            <a:chOff x="0" y="0"/>
            <a:chExt cx="1139825" cy="1436688"/>
          </a:xfrm>
        </p:grpSpPr>
        <p:sp>
          <p:nvSpPr>
            <p:cNvPr id="4114" name="Freeform 62"/>
            <p:cNvSpPr>
              <a:spLocks/>
            </p:cNvSpPr>
            <p:nvPr/>
          </p:nvSpPr>
          <p:spPr bwMode="auto">
            <a:xfrm>
              <a:off x="0" y="566738"/>
              <a:ext cx="1139825" cy="869950"/>
            </a:xfrm>
            <a:custGeom>
              <a:avLst/>
              <a:gdLst>
                <a:gd name="T0" fmla="*/ 0 w 304"/>
                <a:gd name="T1" fmla="*/ 0 h 232"/>
                <a:gd name="T2" fmla="*/ 304 w 304"/>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4115" name="Freeform 61"/>
            <p:cNvSpPr>
              <a:spLocks/>
            </p:cNvSpPr>
            <p:nvPr/>
          </p:nvSpPr>
          <p:spPr bwMode="auto">
            <a:xfrm>
              <a:off x="71438" y="0"/>
              <a:ext cx="990600" cy="495300"/>
            </a:xfrm>
            <a:custGeom>
              <a:avLst/>
              <a:gdLst>
                <a:gd name="T0" fmla="*/ 0 w 264"/>
                <a:gd name="T1" fmla="*/ 0 h 132"/>
                <a:gd name="T2" fmla="*/ 264 w 264"/>
                <a:gd name="T3" fmla="*/ 132 h 1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4116" name="直接连接符 31"/>
          <p:cNvSpPr>
            <a:spLocks noChangeShapeType="1"/>
          </p:cNvSpPr>
          <p:nvPr/>
        </p:nvSpPr>
        <p:spPr bwMode="auto">
          <a:xfrm flipH="1">
            <a:off x="4566828" y="2252663"/>
            <a:ext cx="5171" cy="2678112"/>
          </a:xfrm>
          <a:prstGeom prst="line">
            <a:avLst/>
          </a:prstGeom>
          <a:noFill/>
          <a:ln w="9525" cap="flat" cmpd="sng">
            <a:solidFill>
              <a:schemeClr val="bg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4" name="TextBox 23"/>
          <p:cNvSpPr txBox="1"/>
          <p:nvPr/>
        </p:nvSpPr>
        <p:spPr>
          <a:xfrm>
            <a:off x="132750" y="201992"/>
            <a:ext cx="653064" cy="769441"/>
          </a:xfrm>
          <a:prstGeom prst="rect">
            <a:avLst/>
          </a:prstGeom>
          <a:noFill/>
        </p:spPr>
        <p:txBody>
          <a:bodyPr wrap="square" rtlCol="0">
            <a:spAutoFit/>
          </a:bodyPr>
          <a:lstStyle/>
          <a:p>
            <a:r>
              <a:rPr lang="en-US" altLang="zh-CN" sz="4400" dirty="0" smtClean="0">
                <a:solidFill>
                  <a:schemeClr val="bg1"/>
                </a:solidFill>
                <a:latin typeface="DFPPOP3W12-B5" pitchFamily="82" charset="-120"/>
                <a:ea typeface="DFPPOP3W12-B5" pitchFamily="82" charset="-120"/>
              </a:rPr>
              <a:t>6</a:t>
            </a:r>
            <a:endParaRPr lang="zh-CN" altLang="en-US" sz="4400" dirty="0">
              <a:solidFill>
                <a:schemeClr val="bg1"/>
              </a:solidFill>
              <a:latin typeface="DFPPOP3W12-B5" pitchFamily="82" charset="-120"/>
              <a:ea typeface="DFPPOP3W12-B5" pitchFamily="82" charset="-120"/>
            </a:endParaRPr>
          </a:p>
        </p:txBody>
      </p:sp>
      <p:sp>
        <p:nvSpPr>
          <p:cNvPr id="25" name="Rettangolo 7"/>
          <p:cNvSpPr>
            <a:spLocks noChangeArrowheads="1"/>
          </p:cNvSpPr>
          <p:nvPr/>
        </p:nvSpPr>
        <p:spPr bwMode="auto">
          <a:xfrm>
            <a:off x="857250" y="2836368"/>
            <a:ext cx="3571875" cy="144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71450" indent="-171450">
              <a:buFont typeface="Arial" pitchFamily="34" charset="0"/>
              <a:buChar char="•"/>
            </a:pPr>
            <a:r>
              <a:rPr lang="zh-CN" altLang="en-US" sz="1600" dirty="0" smtClean="0">
                <a:latin typeface="微软雅黑" pitchFamily="34" charset="-122"/>
                <a:ea typeface="微软雅黑" pitchFamily="34" charset="-122"/>
              </a:rPr>
              <a:t>营养品</a:t>
            </a:r>
            <a:r>
              <a:rPr lang="zh-CN" altLang="en-US" sz="1200" dirty="0" smtClean="0">
                <a:solidFill>
                  <a:schemeClr val="bg1"/>
                </a:solidFill>
                <a:latin typeface="微软雅黑" pitchFamily="34" charset="-122"/>
                <a:ea typeface="微软雅黑" pitchFamily="34" charset="-122"/>
              </a:rPr>
              <a:t>，自己给自己买的，都是宣传给使用这本身的；</a:t>
            </a:r>
            <a:endParaRPr lang="en-US" altLang="zh-CN" sz="1200" dirty="0" smtClean="0">
              <a:solidFill>
                <a:schemeClr val="bg1"/>
              </a:solidFill>
              <a:latin typeface="微软雅黑" pitchFamily="34" charset="-122"/>
              <a:ea typeface="微软雅黑" pitchFamily="34" charset="-122"/>
            </a:endParaRPr>
          </a:p>
          <a:p>
            <a:pPr marL="171450" indent="-171450">
              <a:buFont typeface="Arial" pitchFamily="34" charset="0"/>
              <a:buChar char="•"/>
            </a:pPr>
            <a:endParaRPr lang="en-US" altLang="zh-CN" sz="1200" dirty="0">
              <a:solidFill>
                <a:schemeClr val="bg1"/>
              </a:solidFill>
              <a:latin typeface="微软雅黑" pitchFamily="34" charset="-122"/>
              <a:ea typeface="微软雅黑" pitchFamily="34" charset="-122"/>
            </a:endParaRPr>
          </a:p>
          <a:p>
            <a:pPr marL="171450" indent="-171450">
              <a:buFont typeface="Arial" pitchFamily="34" charset="0"/>
              <a:buChar char="•"/>
            </a:pPr>
            <a:r>
              <a:rPr lang="zh-CN" altLang="en-US" sz="1200" dirty="0" smtClean="0">
                <a:solidFill>
                  <a:schemeClr val="bg1"/>
                </a:solidFill>
                <a:latin typeface="微软雅黑" pitchFamily="34" charset="-122"/>
                <a:ea typeface="微软雅黑" pitchFamily="34" charset="-122"/>
              </a:rPr>
              <a:t>后来，销售人群转换为儿女等其他人群，并以送礼的广告方式宣传；</a:t>
            </a:r>
            <a:endParaRPr lang="en-US" altLang="zh-CN" sz="1200" dirty="0" smtClean="0">
              <a:solidFill>
                <a:schemeClr val="bg1"/>
              </a:solidFill>
              <a:latin typeface="微软雅黑" pitchFamily="34" charset="-122"/>
              <a:ea typeface="微软雅黑" pitchFamily="34" charset="-122"/>
            </a:endParaRPr>
          </a:p>
          <a:p>
            <a:pPr marL="171450" indent="-171450">
              <a:buFont typeface="Arial" pitchFamily="34" charset="0"/>
              <a:buChar char="•"/>
            </a:pPr>
            <a:endParaRPr lang="en-US" altLang="zh-CN" sz="1200" dirty="0">
              <a:solidFill>
                <a:schemeClr val="bg1"/>
              </a:solidFill>
              <a:latin typeface="微软雅黑" pitchFamily="34" charset="-122"/>
              <a:ea typeface="微软雅黑" pitchFamily="34" charset="-122"/>
            </a:endParaRPr>
          </a:p>
          <a:p>
            <a:pPr marL="171450" indent="-171450">
              <a:buFont typeface="Arial" pitchFamily="34" charset="0"/>
              <a:buChar char="•"/>
            </a:pPr>
            <a:r>
              <a:rPr lang="zh-CN" altLang="en-US" sz="1200" dirty="0" smtClean="0">
                <a:solidFill>
                  <a:schemeClr val="bg1"/>
                </a:solidFill>
                <a:latin typeface="微软雅黑" pitchFamily="34" charset="-122"/>
                <a:ea typeface="微软雅黑" pitchFamily="34" charset="-122"/>
              </a:rPr>
              <a:t>“今年过年不收礼，收礼只收脑白金”！</a:t>
            </a:r>
            <a:endParaRPr lang="en-US" altLang="zh-CN" sz="1200" dirty="0" smtClean="0">
              <a:solidFill>
                <a:schemeClr val="bg1"/>
              </a:solidFill>
              <a:latin typeface="微软雅黑" pitchFamily="34" charset="-122"/>
              <a:ea typeface="微软雅黑" pitchFamily="34" charset="-122"/>
            </a:endParaRPr>
          </a:p>
        </p:txBody>
      </p:sp>
      <p:sp>
        <p:nvSpPr>
          <p:cNvPr id="26" name="Rettangolo 7"/>
          <p:cNvSpPr>
            <a:spLocks noChangeArrowheads="1"/>
          </p:cNvSpPr>
          <p:nvPr/>
        </p:nvSpPr>
        <p:spPr bwMode="auto">
          <a:xfrm>
            <a:off x="4788445" y="2872930"/>
            <a:ext cx="3571875" cy="144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171450" indent="-171450">
              <a:buFont typeface="Arial" pitchFamily="34" charset="0"/>
              <a:buChar char="•"/>
            </a:pPr>
            <a:r>
              <a:rPr lang="zh-CN" altLang="en-US" sz="1600" dirty="0" smtClean="0">
                <a:latin typeface="微软雅黑" pitchFamily="34" charset="-122"/>
                <a:ea typeface="微软雅黑" pitchFamily="34" charset="-122"/>
              </a:rPr>
              <a:t>卫生巾</a:t>
            </a:r>
            <a:r>
              <a:rPr lang="zh-CN" altLang="en-US" sz="1200" dirty="0" smtClean="0">
                <a:solidFill>
                  <a:schemeClr val="bg1"/>
                </a:solidFill>
                <a:latin typeface="微软雅黑" pitchFamily="34" charset="-122"/>
                <a:ea typeface="微软雅黑" pitchFamily="34" charset="-122"/>
              </a:rPr>
              <a:t>，使用者为女生，也都是自己给自己买的，都是宣传给使用这本身的；</a:t>
            </a:r>
            <a:endParaRPr lang="en-US" altLang="zh-CN" sz="1200" dirty="0" smtClean="0">
              <a:solidFill>
                <a:schemeClr val="bg1"/>
              </a:solidFill>
              <a:latin typeface="微软雅黑" pitchFamily="34" charset="-122"/>
              <a:ea typeface="微软雅黑" pitchFamily="34" charset="-122"/>
            </a:endParaRPr>
          </a:p>
          <a:p>
            <a:pPr marL="171450" indent="-171450">
              <a:buFont typeface="Arial" pitchFamily="34" charset="0"/>
              <a:buChar char="•"/>
            </a:pPr>
            <a:endParaRPr lang="en-US" altLang="zh-CN" sz="1200" dirty="0">
              <a:solidFill>
                <a:schemeClr val="bg1"/>
              </a:solidFill>
              <a:latin typeface="微软雅黑" pitchFamily="34" charset="-122"/>
              <a:ea typeface="微软雅黑" pitchFamily="34" charset="-122"/>
            </a:endParaRPr>
          </a:p>
          <a:p>
            <a:pPr marL="171450" indent="-171450">
              <a:buFont typeface="Arial" pitchFamily="34" charset="0"/>
              <a:buChar char="•"/>
            </a:pPr>
            <a:r>
              <a:rPr lang="zh-CN" altLang="en-US" sz="1200" dirty="0" smtClean="0">
                <a:solidFill>
                  <a:schemeClr val="bg1"/>
                </a:solidFill>
                <a:latin typeface="微软雅黑" pitchFamily="34" charset="-122"/>
                <a:ea typeface="微软雅黑" pitchFamily="34" charset="-122"/>
              </a:rPr>
              <a:t>我们希望购买人群转换为男生，通过男生的呵护，从物质方面转换到精神方面来关心女生；</a:t>
            </a:r>
            <a:endParaRPr lang="en-US" altLang="zh-CN" sz="1200" dirty="0" smtClean="0">
              <a:solidFill>
                <a:schemeClr val="bg1"/>
              </a:solidFill>
              <a:latin typeface="微软雅黑" pitchFamily="34" charset="-122"/>
              <a:ea typeface="微软雅黑" pitchFamily="34" charset="-122"/>
            </a:endParaRPr>
          </a:p>
          <a:p>
            <a:pPr marL="171450" indent="-171450">
              <a:buFont typeface="Arial" pitchFamily="34" charset="0"/>
              <a:buChar char="•"/>
            </a:pPr>
            <a:endParaRPr lang="en-US" altLang="zh-CN" sz="1200" dirty="0">
              <a:solidFill>
                <a:schemeClr val="bg1"/>
              </a:solidFill>
              <a:latin typeface="微软雅黑" pitchFamily="34" charset="-122"/>
              <a:ea typeface="微软雅黑" pitchFamily="34" charset="-122"/>
            </a:endParaRPr>
          </a:p>
          <a:p>
            <a:endParaRPr lang="en-US" altLang="zh-CN" sz="1200" dirty="0" smtClean="0">
              <a:solidFill>
                <a:schemeClr val="bg1"/>
              </a:solidFill>
              <a:latin typeface="微软雅黑" pitchFamily="34" charset="-122"/>
              <a:ea typeface="微软雅黑" pitchFamily="34" charset="-122"/>
            </a:endParaRPr>
          </a:p>
        </p:txBody>
      </p:sp>
      <p:pic>
        <p:nvPicPr>
          <p:cNvPr id="8194" name="Picture 2" descr="d:\我的文档\桌面\201112122319519664.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4502" t="21536" r="12650" b="20757"/>
          <a:stretch/>
        </p:blipFill>
        <p:spPr bwMode="auto">
          <a:xfrm>
            <a:off x="1048729" y="4517867"/>
            <a:ext cx="2059745" cy="16316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8" name="Rectangle 1"/>
          <p:cNvSpPr>
            <a:spLocks noChangeArrowheads="1"/>
          </p:cNvSpPr>
          <p:nvPr/>
        </p:nvSpPr>
        <p:spPr bwMode="auto">
          <a:xfrm>
            <a:off x="928662" y="142852"/>
            <a:ext cx="5786478"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600" b="1" dirty="0" smtClean="0">
                <a:solidFill>
                  <a:srgbClr val="333333"/>
                </a:solidFill>
                <a:latin typeface="微软雅黑" pitchFamily="34" charset="-122"/>
                <a:ea typeface="微软雅黑" pitchFamily="34" charset="-122"/>
                <a:cs typeface="宋体" pitchFamily="2" charset="-122"/>
              </a:rPr>
              <a:t>高潮六：</a:t>
            </a:r>
            <a:endParaRPr lang="en-US" altLang="zh-CN" sz="1600" b="1" dirty="0" smtClean="0">
              <a:solidFill>
                <a:srgbClr val="333333"/>
              </a:solidFill>
              <a:latin typeface="微软雅黑" pitchFamily="34" charset="-122"/>
              <a:ea typeface="微软雅黑" pitchFamily="34" charset="-122"/>
              <a:cs typeface="宋体" pitchFamily="2" charset="-122"/>
            </a:endParaRPr>
          </a:p>
          <a:p>
            <a:pPr lvl="0" fontAlgn="base">
              <a:spcBef>
                <a:spcPct val="0"/>
              </a:spcBef>
              <a:spcAft>
                <a:spcPct val="0"/>
              </a:spcAft>
            </a:pPr>
            <a:r>
              <a:rPr lang="zh-CN" altLang="en-US" sz="3600" b="1" dirty="0" smtClean="0">
                <a:solidFill>
                  <a:srgbClr val="333333"/>
                </a:solidFill>
                <a:latin typeface="微软雅黑" pitchFamily="34" charset="-122"/>
                <a:ea typeface="微软雅黑" pitchFamily="34" charset="-122"/>
                <a:cs typeface="宋体" pitchFamily="2" charset="-122"/>
              </a:rPr>
              <a:t>进行类比</a:t>
            </a:r>
            <a:endParaRPr kumimoji="0" lang="zh-CN" sz="6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9" name="Rectangle 2"/>
          <p:cNvSpPr>
            <a:spLocks noChangeArrowheads="1"/>
          </p:cNvSpPr>
          <p:nvPr/>
        </p:nvSpPr>
        <p:spPr bwMode="auto">
          <a:xfrm>
            <a:off x="3786214" y="1142984"/>
            <a:ext cx="4357686" cy="90024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050" dirty="0" smtClean="0">
                <a:solidFill>
                  <a:srgbClr val="333333"/>
                </a:solidFill>
                <a:latin typeface="微软雅黑" pitchFamily="34" charset="-122"/>
                <a:ea typeface="微软雅黑" pitchFamily="34" charset="-122"/>
                <a:cs typeface="宋体" pitchFamily="2" charset="-122"/>
              </a:rPr>
              <a:t>促进听众对商机的理解，利用听众回想曾经经历过类似事情或类似问题，然后用当时所获得的经验与你所讲的内容进行对比。</a:t>
            </a:r>
          </a:p>
          <a:p>
            <a:pPr lvl="0" fontAlgn="base">
              <a:spcBef>
                <a:spcPct val="0"/>
              </a:spcBef>
              <a:spcAft>
                <a:spcPct val="0"/>
              </a:spcAft>
            </a:pPr>
            <a:r>
              <a:rPr lang="zh-CN" altLang="en-US" sz="1050" dirty="0" smtClean="0">
                <a:solidFill>
                  <a:srgbClr val="333333"/>
                </a:solidFill>
                <a:latin typeface="微软雅黑" pitchFamily="34" charset="-122"/>
                <a:ea typeface="微软雅黑" pitchFamily="34" charset="-122"/>
                <a:cs typeface="宋体" pitchFamily="2" charset="-122"/>
              </a:rPr>
              <a:t>就像</a:t>
            </a:r>
            <a:r>
              <a:rPr lang="en-US" altLang="zh-CN" sz="1050" dirty="0" smtClean="0">
                <a:solidFill>
                  <a:srgbClr val="333333"/>
                </a:solidFill>
                <a:latin typeface="微软雅黑" pitchFamily="34" charset="-122"/>
                <a:ea typeface="微软雅黑" pitchFamily="34" charset="-122"/>
                <a:cs typeface="宋体" pitchFamily="2" charset="-122"/>
              </a:rPr>
              <a:t>_______</a:t>
            </a:r>
            <a:r>
              <a:rPr lang="zh-CN" altLang="en-US" sz="1050" dirty="0" smtClean="0">
                <a:solidFill>
                  <a:srgbClr val="333333"/>
                </a:solidFill>
                <a:latin typeface="微软雅黑" pitchFamily="34" charset="-122"/>
                <a:ea typeface="微软雅黑" pitchFamily="34" charset="-122"/>
                <a:cs typeface="宋体" pitchFamily="2" charset="-122"/>
              </a:rPr>
              <a:t>（你的产品）中的</a:t>
            </a:r>
            <a:r>
              <a:rPr lang="en-US" altLang="zh-CN" sz="1050" dirty="0" smtClean="0">
                <a:solidFill>
                  <a:srgbClr val="333333"/>
                </a:solidFill>
                <a:latin typeface="微软雅黑" pitchFamily="34" charset="-122"/>
                <a:ea typeface="微软雅黑" pitchFamily="34" charset="-122"/>
                <a:cs typeface="宋体" pitchFamily="2" charset="-122"/>
              </a:rPr>
              <a:t>_______</a:t>
            </a:r>
            <a:r>
              <a:rPr lang="zh-CN" altLang="en-US" sz="1050" dirty="0" smtClean="0">
                <a:solidFill>
                  <a:srgbClr val="333333"/>
                </a:solidFill>
                <a:latin typeface="微软雅黑" pitchFamily="34" charset="-122"/>
                <a:ea typeface="微软雅黑" pitchFamily="34" charset="-122"/>
                <a:cs typeface="宋体" pitchFamily="2" charset="-122"/>
              </a:rPr>
              <a:t>（参照物）</a:t>
            </a:r>
          </a:p>
          <a:p>
            <a:pPr lvl="0" fontAlgn="base">
              <a:spcBef>
                <a:spcPct val="0"/>
              </a:spcBef>
              <a:spcAft>
                <a:spcPct val="0"/>
              </a:spcAft>
            </a:pPr>
            <a:r>
              <a:rPr lang="zh-CN" altLang="en-US" sz="1050" dirty="0" smtClean="0">
                <a:solidFill>
                  <a:srgbClr val="333333"/>
                </a:solidFill>
                <a:latin typeface="微软雅黑" pitchFamily="34" charset="-122"/>
                <a:ea typeface="微软雅黑" pitchFamily="34" charset="-122"/>
                <a:cs typeface="宋体" pitchFamily="2" charset="-122"/>
              </a:rPr>
              <a:t>我们</a:t>
            </a:r>
            <a:r>
              <a:rPr lang="en-US" altLang="zh-CN" sz="1050" dirty="0" smtClean="0">
                <a:solidFill>
                  <a:srgbClr val="333333"/>
                </a:solidFill>
                <a:latin typeface="微软雅黑" pitchFamily="34" charset="-122"/>
                <a:ea typeface="微软雅黑" pitchFamily="34" charset="-122"/>
                <a:cs typeface="宋体" pitchFamily="2" charset="-122"/>
              </a:rPr>
              <a:t>_______</a:t>
            </a:r>
            <a:r>
              <a:rPr lang="zh-CN" altLang="en-US" sz="1050" dirty="0" smtClean="0">
                <a:solidFill>
                  <a:srgbClr val="333333"/>
                </a:solidFill>
                <a:latin typeface="微软雅黑" pitchFamily="34" charset="-122"/>
                <a:ea typeface="微软雅黑" pitchFamily="34" charset="-122"/>
                <a:cs typeface="宋体" pitchFamily="2" charset="-122"/>
              </a:rPr>
              <a:t>（你的产品）就像</a:t>
            </a:r>
            <a:r>
              <a:rPr lang="en-US" altLang="zh-CN" sz="1050" dirty="0" smtClean="0">
                <a:solidFill>
                  <a:srgbClr val="333333"/>
                </a:solidFill>
                <a:latin typeface="微软雅黑" pitchFamily="34" charset="-122"/>
                <a:ea typeface="微软雅黑" pitchFamily="34" charset="-122"/>
                <a:cs typeface="宋体" pitchFamily="2" charset="-122"/>
              </a:rPr>
              <a:t>_______</a:t>
            </a:r>
            <a:r>
              <a:rPr lang="zh-CN" altLang="en-US" sz="1050" dirty="0" smtClean="0">
                <a:solidFill>
                  <a:srgbClr val="333333"/>
                </a:solidFill>
                <a:latin typeface="微软雅黑" pitchFamily="34" charset="-122"/>
                <a:ea typeface="微软雅黑" pitchFamily="34" charset="-122"/>
                <a:cs typeface="宋体" pitchFamily="2" charset="-122"/>
              </a:rPr>
              <a:t>（参照物）</a:t>
            </a:r>
          </a:p>
          <a:p>
            <a:pPr lvl="0" fontAlgn="base">
              <a:spcBef>
                <a:spcPct val="0"/>
              </a:spcBef>
              <a:spcAft>
                <a:spcPct val="0"/>
              </a:spcAft>
            </a:pPr>
            <a:r>
              <a:rPr lang="zh-CN" altLang="en-US" sz="1050" dirty="0" smtClean="0">
                <a:solidFill>
                  <a:srgbClr val="333333"/>
                </a:solidFill>
                <a:latin typeface="微软雅黑" pitchFamily="34" charset="-122"/>
                <a:ea typeface="微软雅黑" pitchFamily="34" charset="-122"/>
                <a:cs typeface="宋体" pitchFamily="2" charset="-122"/>
              </a:rPr>
              <a:t>如：这就像喷墨打印机中的沃尔沃</a:t>
            </a:r>
            <a:r>
              <a:rPr lang="en-US" altLang="zh-CN" sz="1050" dirty="0" smtClean="0">
                <a:solidFill>
                  <a:srgbClr val="333333"/>
                </a:solidFill>
                <a:latin typeface="微软雅黑" pitchFamily="34" charset="-122"/>
                <a:ea typeface="微软雅黑" pitchFamily="34" charset="-122"/>
                <a:cs typeface="宋体" pitchFamily="2" charset="-122"/>
              </a:rPr>
              <a:t>XC70</a:t>
            </a:r>
            <a:r>
              <a:rPr lang="zh-CN" altLang="en-US" sz="1050" dirty="0" smtClean="0">
                <a:solidFill>
                  <a:srgbClr val="333333"/>
                </a:solidFill>
                <a:latin typeface="微软雅黑" pitchFamily="34" charset="-122"/>
                <a:ea typeface="微软雅黑" pitchFamily="34" charset="-122"/>
                <a:cs typeface="宋体" pitchFamily="2" charset="-122"/>
              </a:rPr>
              <a:t>客货两用车</a:t>
            </a:r>
          </a:p>
        </p:txBody>
      </p:sp>
      <p:sp>
        <p:nvSpPr>
          <p:cNvPr id="30" name="Rectangle 2"/>
          <p:cNvSpPr>
            <a:spLocks noChangeArrowheads="1"/>
          </p:cNvSpPr>
          <p:nvPr/>
        </p:nvSpPr>
        <p:spPr bwMode="auto">
          <a:xfrm>
            <a:off x="3714712" y="571480"/>
            <a:ext cx="5429288" cy="4589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rPr>
              <a:t>通过熟悉的例子类比帮助听众理解方案的潜能</a:t>
            </a:r>
            <a:endParaRPr kumimoji="0" lang="zh-CN"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endParaRPr>
          </a:p>
        </p:txBody>
      </p:sp>
    </p:spTree>
    <p:extLst>
      <p:ext uri="{BB962C8B-B14F-4D97-AF65-F5344CB8AC3E}">
        <p14:creationId xmlns="" xmlns:p14="http://schemas.microsoft.com/office/powerpoint/2010/main" val="229480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2"/>
                                        </p:tgtEl>
                                        <p:attrNameLst>
                                          <p:attrName>style.visibility</p:attrName>
                                        </p:attrNameLst>
                                      </p:cBhvr>
                                      <p:to>
                                        <p:strVal val="visible"/>
                                      </p:to>
                                    </p:set>
                                    <p:anim calcmode="lin" valueType="num">
                                      <p:cBhvr additive="base">
                                        <p:cTn id="11" dur="500" fill="hold"/>
                                        <p:tgtEl>
                                          <p:spTgt spid="4102"/>
                                        </p:tgtEl>
                                        <p:attrNameLst>
                                          <p:attrName>ppt_x</p:attrName>
                                        </p:attrNameLst>
                                      </p:cBhvr>
                                      <p:tavLst>
                                        <p:tav tm="0">
                                          <p:val>
                                            <p:strVal val="#ppt_x"/>
                                          </p:val>
                                        </p:tav>
                                        <p:tav tm="100000">
                                          <p:val>
                                            <p:strVal val="#ppt_x"/>
                                          </p:val>
                                        </p:tav>
                                      </p:tavLst>
                                    </p:anim>
                                    <p:anim calcmode="lin" valueType="num">
                                      <p:cBhvr additive="base">
                                        <p:cTn id="12"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194"/>
                                        </p:tgtEl>
                                        <p:attrNameLst>
                                          <p:attrName>r</p:attrName>
                                        </p:attrNameLst>
                                      </p:cBhvr>
                                    </p:animRot>
                                    <p:animRot by="-240000">
                                      <p:cBhvr>
                                        <p:cTn id="17" dur="200" fill="hold">
                                          <p:stCondLst>
                                            <p:cond delay="200"/>
                                          </p:stCondLst>
                                        </p:cTn>
                                        <p:tgtEl>
                                          <p:spTgt spid="8194"/>
                                        </p:tgtEl>
                                        <p:attrNameLst>
                                          <p:attrName>r</p:attrName>
                                        </p:attrNameLst>
                                      </p:cBhvr>
                                    </p:animRot>
                                    <p:animRot by="240000">
                                      <p:cBhvr>
                                        <p:cTn id="18" dur="200" fill="hold">
                                          <p:stCondLst>
                                            <p:cond delay="400"/>
                                          </p:stCondLst>
                                        </p:cTn>
                                        <p:tgtEl>
                                          <p:spTgt spid="8194"/>
                                        </p:tgtEl>
                                        <p:attrNameLst>
                                          <p:attrName>r</p:attrName>
                                        </p:attrNameLst>
                                      </p:cBhvr>
                                    </p:animRot>
                                    <p:animRot by="-240000">
                                      <p:cBhvr>
                                        <p:cTn id="19" dur="200" fill="hold">
                                          <p:stCondLst>
                                            <p:cond delay="600"/>
                                          </p:stCondLst>
                                        </p:cTn>
                                        <p:tgtEl>
                                          <p:spTgt spid="8194"/>
                                        </p:tgtEl>
                                        <p:attrNameLst>
                                          <p:attrName>r</p:attrName>
                                        </p:attrNameLst>
                                      </p:cBhvr>
                                    </p:animRot>
                                    <p:animRot by="120000">
                                      <p:cBhvr>
                                        <p:cTn id="20" dur="200" fill="hold">
                                          <p:stCondLst>
                                            <p:cond delay="800"/>
                                          </p:stCondLst>
                                        </p:cTn>
                                        <p:tgtEl>
                                          <p:spTgt spid="81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矩形 12"/>
          <p:cNvSpPr>
            <a:spLocks noChangeArrowheads="1"/>
          </p:cNvSpPr>
          <p:nvPr/>
        </p:nvSpPr>
        <p:spPr bwMode="auto">
          <a:xfrm>
            <a:off x="785813" y="0"/>
            <a:ext cx="8358187" cy="1071563"/>
          </a:xfrm>
          <a:prstGeom prst="rect">
            <a:avLst/>
          </a:prstGeom>
          <a:solidFill>
            <a:srgbClr val="F1F1F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32" name="矩形 5"/>
          <p:cNvSpPr>
            <a:spLocks noChangeArrowheads="1"/>
          </p:cNvSpPr>
          <p:nvPr/>
        </p:nvSpPr>
        <p:spPr bwMode="auto">
          <a:xfrm>
            <a:off x="0" y="1"/>
            <a:ext cx="857250" cy="1071562"/>
          </a:xfrm>
          <a:prstGeom prst="rect">
            <a:avLst/>
          </a:prstGeom>
          <a:solidFill>
            <a:srgbClr val="8ABE5A"/>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5122" name="矩形 5"/>
          <p:cNvSpPr>
            <a:spLocks noChangeArrowheads="1"/>
          </p:cNvSpPr>
          <p:nvPr/>
        </p:nvSpPr>
        <p:spPr bwMode="auto">
          <a:xfrm>
            <a:off x="0" y="1071563"/>
            <a:ext cx="9144000" cy="5786437"/>
          </a:xfrm>
          <a:prstGeom prst="rect">
            <a:avLst/>
          </a:prstGeom>
          <a:solidFill>
            <a:srgbClr val="CC4444"/>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5124" name="Rettangolo arrotondato 27"/>
          <p:cNvSpPr>
            <a:spLocks noChangeArrowheads="1"/>
          </p:cNvSpPr>
          <p:nvPr/>
        </p:nvSpPr>
        <p:spPr bwMode="auto">
          <a:xfrm>
            <a:off x="4071938" y="1357313"/>
            <a:ext cx="4498975" cy="1790700"/>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cap="flat" cmpd="sng">
                <a:solidFill>
                  <a:srgbClr val="395E8A"/>
                </a:solidFill>
                <a:round/>
                <a:headEnd/>
                <a:tailEnd/>
              </a14:hiddenLine>
            </a:ext>
          </a:extLst>
        </p:spPr>
        <p:txBody>
          <a:bodyPr anchor="ctr"/>
          <a:lstStyle/>
          <a:p>
            <a:pPr algn="ctr"/>
            <a:endParaRPr lang="zh-CN" altLang="zh-CN" sz="4800">
              <a:solidFill>
                <a:schemeClr val="bg1"/>
              </a:solidFill>
              <a:latin typeface="Arial Black" pitchFamily="34" charset="0"/>
              <a:sym typeface="Arial Black" pitchFamily="34" charset="0"/>
            </a:endParaRPr>
          </a:p>
        </p:txBody>
      </p:sp>
      <p:grpSp>
        <p:nvGrpSpPr>
          <p:cNvPr id="2" name="Group 9"/>
          <p:cNvGrpSpPr>
            <a:grpSpLocks/>
          </p:cNvGrpSpPr>
          <p:nvPr/>
        </p:nvGrpSpPr>
        <p:grpSpPr bwMode="auto">
          <a:xfrm>
            <a:off x="1071563" y="563563"/>
            <a:ext cx="409575" cy="333375"/>
            <a:chOff x="0" y="0"/>
            <a:chExt cx="1259" cy="1024"/>
          </a:xfrm>
        </p:grpSpPr>
        <p:sp>
          <p:nvSpPr>
            <p:cNvPr id="5130" name="Freeform 23"/>
            <p:cNvSpPr>
              <a:spLocks/>
            </p:cNvSpPr>
            <p:nvPr/>
          </p:nvSpPr>
          <p:spPr bwMode="auto">
            <a:xfrm>
              <a:off x="0" y="0"/>
              <a:ext cx="1259" cy="598"/>
            </a:xfrm>
            <a:custGeom>
              <a:avLst/>
              <a:gdLst>
                <a:gd name="T0" fmla="*/ 0 w 533"/>
                <a:gd name="T1" fmla="*/ 0 h 253"/>
                <a:gd name="T2" fmla="*/ 533 w 533"/>
                <a:gd name="T3" fmla="*/ 253 h 253"/>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5131" name="Freeform 24"/>
            <p:cNvSpPr>
              <a:spLocks/>
            </p:cNvSpPr>
            <p:nvPr/>
          </p:nvSpPr>
          <p:spPr bwMode="auto">
            <a:xfrm>
              <a:off x="175" y="137"/>
              <a:ext cx="905" cy="887"/>
            </a:xfrm>
            <a:custGeom>
              <a:avLst/>
              <a:gdLst>
                <a:gd name="T0" fmla="*/ 0 w 383"/>
                <a:gd name="T1" fmla="*/ 0 h 375"/>
                <a:gd name="T2" fmla="*/ 383 w 383"/>
                <a:gd name="T3" fmla="*/ 375 h 375"/>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5132" name="Freeform 29"/>
          <p:cNvSpPr>
            <a:spLocks noEditPoints="1" noChangeArrowheads="1"/>
          </p:cNvSpPr>
          <p:nvPr/>
        </p:nvSpPr>
        <p:spPr bwMode="auto">
          <a:xfrm>
            <a:off x="2000250" y="563563"/>
            <a:ext cx="409575" cy="382587"/>
          </a:xfrm>
          <a:custGeom>
            <a:avLst/>
            <a:gdLst>
              <a:gd name="T0" fmla="*/ 519 w 606"/>
              <a:gd name="T1" fmla="*/ 0 h 567"/>
              <a:gd name="T2" fmla="*/ 87 w 606"/>
              <a:gd name="T3" fmla="*/ 0 h 567"/>
              <a:gd name="T4" fmla="*/ 0 w 606"/>
              <a:gd name="T5" fmla="*/ 86 h 567"/>
              <a:gd name="T6" fmla="*/ 0 w 606"/>
              <a:gd name="T7" fmla="*/ 346 h 567"/>
              <a:gd name="T8" fmla="*/ 87 w 606"/>
              <a:gd name="T9" fmla="*/ 432 h 567"/>
              <a:gd name="T10" fmla="*/ 267 w 606"/>
              <a:gd name="T11" fmla="*/ 432 h 567"/>
              <a:gd name="T12" fmla="*/ 267 w 606"/>
              <a:gd name="T13" fmla="*/ 567 h 567"/>
              <a:gd name="T14" fmla="*/ 425 w 606"/>
              <a:gd name="T15" fmla="*/ 432 h 567"/>
              <a:gd name="T16" fmla="*/ 519 w 606"/>
              <a:gd name="T17" fmla="*/ 432 h 567"/>
              <a:gd name="T18" fmla="*/ 583 w 606"/>
              <a:gd name="T19" fmla="*/ 404 h 567"/>
              <a:gd name="T20" fmla="*/ 583 w 606"/>
              <a:gd name="T21" fmla="*/ 404 h 567"/>
              <a:gd name="T22" fmla="*/ 583 w 606"/>
              <a:gd name="T23" fmla="*/ 403 h 567"/>
              <a:gd name="T24" fmla="*/ 606 w 606"/>
              <a:gd name="T25" fmla="*/ 346 h 567"/>
              <a:gd name="T26" fmla="*/ 606 w 606"/>
              <a:gd name="T27" fmla="*/ 86 h 567"/>
              <a:gd name="T28" fmla="*/ 519 w 606"/>
              <a:gd name="T29" fmla="*/ 0 h 567"/>
              <a:gd name="T30" fmla="*/ 291 w 606"/>
              <a:gd name="T31" fmla="*/ 70 h 567"/>
              <a:gd name="T32" fmla="*/ 323 w 606"/>
              <a:gd name="T33" fmla="*/ 55 h 567"/>
              <a:gd name="T34" fmla="*/ 351 w 606"/>
              <a:gd name="T35" fmla="*/ 66 h 567"/>
              <a:gd name="T36" fmla="*/ 361 w 606"/>
              <a:gd name="T37" fmla="*/ 94 h 567"/>
              <a:gd name="T38" fmla="*/ 348 w 606"/>
              <a:gd name="T39" fmla="*/ 127 h 567"/>
              <a:gd name="T40" fmla="*/ 316 w 606"/>
              <a:gd name="T41" fmla="*/ 142 h 567"/>
              <a:gd name="T42" fmla="*/ 289 w 606"/>
              <a:gd name="T43" fmla="*/ 131 h 567"/>
              <a:gd name="T44" fmla="*/ 278 w 606"/>
              <a:gd name="T45" fmla="*/ 103 h 567"/>
              <a:gd name="T46" fmla="*/ 291 w 606"/>
              <a:gd name="T47" fmla="*/ 70 h 567"/>
              <a:gd name="T48" fmla="*/ 374 w 606"/>
              <a:gd name="T49" fmla="*/ 317 h 567"/>
              <a:gd name="T50" fmla="*/ 316 w 606"/>
              <a:gd name="T51" fmla="*/ 367 h 567"/>
              <a:gd name="T52" fmla="*/ 286 w 606"/>
              <a:gd name="T53" fmla="*/ 377 h 567"/>
              <a:gd name="T54" fmla="*/ 262 w 606"/>
              <a:gd name="T55" fmla="*/ 367 h 567"/>
              <a:gd name="T56" fmla="*/ 253 w 606"/>
              <a:gd name="T57" fmla="*/ 342 h 567"/>
              <a:gd name="T58" fmla="*/ 277 w 606"/>
              <a:gd name="T59" fmla="*/ 235 h 567"/>
              <a:gd name="T60" fmla="*/ 265 w 606"/>
              <a:gd name="T61" fmla="*/ 247 h 567"/>
              <a:gd name="T62" fmla="*/ 254 w 606"/>
              <a:gd name="T63" fmla="*/ 257 h 567"/>
              <a:gd name="T64" fmla="*/ 219 w 606"/>
              <a:gd name="T65" fmla="*/ 230 h 567"/>
              <a:gd name="T66" fmla="*/ 231 w 606"/>
              <a:gd name="T67" fmla="*/ 216 h 567"/>
              <a:gd name="T68" fmla="*/ 287 w 606"/>
              <a:gd name="T69" fmla="*/ 169 h 567"/>
              <a:gd name="T70" fmla="*/ 325 w 606"/>
              <a:gd name="T71" fmla="*/ 156 h 567"/>
              <a:gd name="T72" fmla="*/ 346 w 606"/>
              <a:gd name="T73" fmla="*/ 163 h 567"/>
              <a:gd name="T74" fmla="*/ 356 w 606"/>
              <a:gd name="T75" fmla="*/ 184 h 567"/>
              <a:gd name="T76" fmla="*/ 341 w 606"/>
              <a:gd name="T77" fmla="*/ 242 h 567"/>
              <a:gd name="T78" fmla="*/ 325 w 606"/>
              <a:gd name="T79" fmla="*/ 301 h 567"/>
              <a:gd name="T80" fmla="*/ 343 w 606"/>
              <a:gd name="T81" fmla="*/ 285 h 567"/>
              <a:gd name="T82" fmla="*/ 355 w 606"/>
              <a:gd name="T83" fmla="*/ 274 h 567"/>
              <a:gd name="T84" fmla="*/ 387 w 606"/>
              <a:gd name="T85" fmla="*/ 305 h 567"/>
              <a:gd name="T86" fmla="*/ 374 w 606"/>
              <a:gd name="T87" fmla="*/ 317 h 5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6"/>
              <a:gd name="T133" fmla="*/ 0 h 567"/>
              <a:gd name="T134" fmla="*/ 606 w 606"/>
              <a:gd name="T135" fmla="*/ 567 h 5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4" name="Group 13"/>
          <p:cNvGrpSpPr>
            <a:grpSpLocks/>
          </p:cNvGrpSpPr>
          <p:nvPr/>
        </p:nvGrpSpPr>
        <p:grpSpPr bwMode="auto">
          <a:xfrm>
            <a:off x="3876675" y="500063"/>
            <a:ext cx="381000" cy="382587"/>
            <a:chOff x="0" y="0"/>
            <a:chExt cx="1212" cy="1212"/>
          </a:xfrm>
        </p:grpSpPr>
        <p:sp>
          <p:nvSpPr>
            <p:cNvPr id="5134" name="Freeform 34"/>
            <p:cNvSpPr>
              <a:spLocks/>
            </p:cNvSpPr>
            <p:nvPr/>
          </p:nvSpPr>
          <p:spPr bwMode="auto">
            <a:xfrm>
              <a:off x="267" y="0"/>
              <a:ext cx="678" cy="549"/>
            </a:xfrm>
            <a:custGeom>
              <a:avLst/>
              <a:gdLst>
                <a:gd name="T0" fmla="*/ 0 w 287"/>
                <a:gd name="T1" fmla="*/ 0 h 232"/>
                <a:gd name="T2" fmla="*/ 287 w 287"/>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5135" name="Freeform 35"/>
            <p:cNvSpPr>
              <a:spLocks/>
            </p:cNvSpPr>
            <p:nvPr/>
          </p:nvSpPr>
          <p:spPr bwMode="auto">
            <a:xfrm>
              <a:off x="0" y="605"/>
              <a:ext cx="1212" cy="607"/>
            </a:xfrm>
            <a:custGeom>
              <a:avLst/>
              <a:gdLst>
                <a:gd name="T0" fmla="*/ 0 w 513"/>
                <a:gd name="T1" fmla="*/ 0 h 257"/>
                <a:gd name="T2" fmla="*/ 513 w 513"/>
                <a:gd name="T3" fmla="*/ 257 h 257"/>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5136" name="Freeform 40"/>
          <p:cNvSpPr>
            <a:spLocks noEditPoints="1" noChangeArrowheads="1"/>
          </p:cNvSpPr>
          <p:nvPr/>
        </p:nvSpPr>
        <p:spPr bwMode="auto">
          <a:xfrm>
            <a:off x="4741863" y="563563"/>
            <a:ext cx="473075" cy="319087"/>
          </a:xfrm>
          <a:custGeom>
            <a:avLst/>
            <a:gdLst>
              <a:gd name="T0" fmla="*/ 594 w 655"/>
              <a:gd name="T1" fmla="*/ 0 h 441"/>
              <a:gd name="T2" fmla="*/ 62 w 655"/>
              <a:gd name="T3" fmla="*/ 0 h 441"/>
              <a:gd name="T4" fmla="*/ 0 w 655"/>
              <a:gd name="T5" fmla="*/ 64 h 441"/>
              <a:gd name="T6" fmla="*/ 0 w 655"/>
              <a:gd name="T7" fmla="*/ 378 h 441"/>
              <a:gd name="T8" fmla="*/ 62 w 655"/>
              <a:gd name="T9" fmla="*/ 441 h 441"/>
              <a:gd name="T10" fmla="*/ 594 w 655"/>
              <a:gd name="T11" fmla="*/ 441 h 441"/>
              <a:gd name="T12" fmla="*/ 655 w 655"/>
              <a:gd name="T13" fmla="*/ 378 h 441"/>
              <a:gd name="T14" fmla="*/ 655 w 655"/>
              <a:gd name="T15" fmla="*/ 64 h 441"/>
              <a:gd name="T16" fmla="*/ 594 w 655"/>
              <a:gd name="T17" fmla="*/ 0 h 441"/>
              <a:gd name="T18" fmla="*/ 298 w 655"/>
              <a:gd name="T19" fmla="*/ 228 h 441"/>
              <a:gd name="T20" fmla="*/ 77 w 655"/>
              <a:gd name="T21" fmla="*/ 358 h 441"/>
              <a:gd name="T22" fmla="*/ 77 w 655"/>
              <a:gd name="T23" fmla="*/ 94 h 441"/>
              <a:gd name="T24" fmla="*/ 298 w 655"/>
              <a:gd name="T25" fmla="*/ 228 h 441"/>
              <a:gd name="T26" fmla="*/ 123 w 655"/>
              <a:gd name="T27" fmla="*/ 77 h 441"/>
              <a:gd name="T28" fmla="*/ 556 w 655"/>
              <a:gd name="T29" fmla="*/ 77 h 441"/>
              <a:gd name="T30" fmla="*/ 336 w 655"/>
              <a:gd name="T31" fmla="*/ 206 h 441"/>
              <a:gd name="T32" fmla="*/ 123 w 655"/>
              <a:gd name="T33" fmla="*/ 77 h 441"/>
              <a:gd name="T34" fmla="*/ 336 w 655"/>
              <a:gd name="T35" fmla="*/ 251 h 441"/>
              <a:gd name="T36" fmla="*/ 523 w 655"/>
              <a:gd name="T37" fmla="*/ 364 h 441"/>
              <a:gd name="T38" fmla="*/ 142 w 655"/>
              <a:gd name="T39" fmla="*/ 364 h 441"/>
              <a:gd name="T40" fmla="*/ 336 w 655"/>
              <a:gd name="T41" fmla="*/ 251 h 441"/>
              <a:gd name="T42" fmla="*/ 373 w 655"/>
              <a:gd name="T43" fmla="*/ 229 h 441"/>
              <a:gd name="T44" fmla="*/ 578 w 655"/>
              <a:gd name="T45" fmla="*/ 109 h 441"/>
              <a:gd name="T46" fmla="*/ 578 w 655"/>
              <a:gd name="T47" fmla="*/ 353 h 441"/>
              <a:gd name="T48" fmla="*/ 373 w 655"/>
              <a:gd name="T49" fmla="*/ 229 h 4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55"/>
              <a:gd name="T76" fmla="*/ 0 h 441"/>
              <a:gd name="T77" fmla="*/ 655 w 655"/>
              <a:gd name="T78" fmla="*/ 441 h 4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6" name="Group 17"/>
          <p:cNvGrpSpPr>
            <a:grpSpLocks/>
          </p:cNvGrpSpPr>
          <p:nvPr/>
        </p:nvGrpSpPr>
        <p:grpSpPr bwMode="auto">
          <a:xfrm>
            <a:off x="2984500" y="500063"/>
            <a:ext cx="303213" cy="382587"/>
            <a:chOff x="0" y="0"/>
            <a:chExt cx="1139825" cy="1436688"/>
          </a:xfrm>
        </p:grpSpPr>
        <p:sp>
          <p:nvSpPr>
            <p:cNvPr id="5138" name="Freeform 62"/>
            <p:cNvSpPr>
              <a:spLocks/>
            </p:cNvSpPr>
            <p:nvPr/>
          </p:nvSpPr>
          <p:spPr bwMode="auto">
            <a:xfrm>
              <a:off x="0" y="566738"/>
              <a:ext cx="1139825" cy="869950"/>
            </a:xfrm>
            <a:custGeom>
              <a:avLst/>
              <a:gdLst>
                <a:gd name="T0" fmla="*/ 0 w 304"/>
                <a:gd name="T1" fmla="*/ 0 h 232"/>
                <a:gd name="T2" fmla="*/ 304 w 304"/>
                <a:gd name="T3" fmla="*/ 232 h 232"/>
              </a:gdLst>
              <a:ahLst/>
              <a:cxnLst/>
              <a:rect l="T0" t="T1" r="T2" b="T3"/>
              <a:pathLst/>
            </a:custGeom>
            <a:solidFill>
              <a:srgbClr val="CC3333"/>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5139" name="Freeform 61"/>
            <p:cNvSpPr>
              <a:spLocks/>
            </p:cNvSpPr>
            <p:nvPr/>
          </p:nvSpPr>
          <p:spPr bwMode="auto">
            <a:xfrm>
              <a:off x="71438" y="0"/>
              <a:ext cx="990600" cy="495300"/>
            </a:xfrm>
            <a:custGeom>
              <a:avLst/>
              <a:gdLst>
                <a:gd name="T0" fmla="*/ 0 w 264"/>
                <a:gd name="T1" fmla="*/ 0 h 132"/>
                <a:gd name="T2" fmla="*/ 264 w 264"/>
                <a:gd name="T3" fmla="*/ 132 h 132"/>
              </a:gdLst>
              <a:ahLst/>
              <a:cxnLst/>
              <a:rect l="T0" t="T1" r="T2" b="T3"/>
              <a:pathLst/>
            </a:custGeom>
            <a:solidFill>
              <a:srgbClr val="CC3333"/>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33" name="TextBox 32"/>
          <p:cNvSpPr txBox="1"/>
          <p:nvPr/>
        </p:nvSpPr>
        <p:spPr>
          <a:xfrm>
            <a:off x="132750" y="201992"/>
            <a:ext cx="653064" cy="769441"/>
          </a:xfrm>
          <a:prstGeom prst="rect">
            <a:avLst/>
          </a:prstGeom>
          <a:noFill/>
        </p:spPr>
        <p:txBody>
          <a:bodyPr wrap="square" rtlCol="0">
            <a:spAutoFit/>
          </a:bodyPr>
          <a:lstStyle/>
          <a:p>
            <a:r>
              <a:rPr lang="en-US" altLang="zh-CN" sz="4400" dirty="0" smtClean="0">
                <a:solidFill>
                  <a:schemeClr val="bg1"/>
                </a:solidFill>
                <a:latin typeface="DFPPOP3W12-B5" pitchFamily="82" charset="-120"/>
                <a:ea typeface="DFPPOP3W12-B5" pitchFamily="82" charset="-120"/>
              </a:rPr>
              <a:t>7</a:t>
            </a:r>
            <a:endParaRPr lang="zh-CN" altLang="en-US" sz="4400" dirty="0">
              <a:solidFill>
                <a:schemeClr val="bg1"/>
              </a:solidFill>
              <a:latin typeface="DFPPOP3W12-B5" pitchFamily="82" charset="-120"/>
              <a:ea typeface="DFPPOP3W12-B5" pitchFamily="82" charset="-120"/>
            </a:endParaRPr>
          </a:p>
        </p:txBody>
      </p:sp>
      <p:sp>
        <p:nvSpPr>
          <p:cNvPr id="36" name="Rettangolo 5"/>
          <p:cNvSpPr>
            <a:spLocks noChangeArrowheads="1"/>
          </p:cNvSpPr>
          <p:nvPr/>
        </p:nvSpPr>
        <p:spPr bwMode="auto">
          <a:xfrm>
            <a:off x="857250" y="2127251"/>
            <a:ext cx="7572375" cy="2454278"/>
          </a:xfrm>
          <a:prstGeom prst="roundRect">
            <a:avLst>
              <a:gd name="adj" fmla="val 2819"/>
            </a:avLst>
          </a:prstGeom>
          <a:solidFill>
            <a:schemeClr val="bg1"/>
          </a:solidFill>
          <a:ln>
            <a:noFill/>
          </a:ln>
          <a:extLst>
            <a:ext uri="{91240B29-F687-4F45-9708-019B960494DF}">
              <a14:hiddenLine xmlns="" xmlns:a14="http://schemas.microsoft.com/office/drawing/2010/main" w="25400" cap="flat" cmpd="sng">
                <a:solidFill>
                  <a:srgbClr val="395E8A"/>
                </a:solidFill>
                <a:round/>
                <a:headEnd/>
                <a:tailEnd/>
              </a14:hiddenLine>
            </a:ext>
          </a:extLst>
        </p:spPr>
        <p:txBody>
          <a:bodyPr anchor="ctr"/>
          <a:lstStyle/>
          <a:p>
            <a:pPr algn="ctr"/>
            <a:endParaRPr lang="zh-CN" altLang="zh-CN">
              <a:solidFill>
                <a:srgbClr val="FFFFFF"/>
              </a:solidFill>
              <a:latin typeface="MS PGothic" pitchFamily="34" charset="-128"/>
              <a:ea typeface="MS PGothic" pitchFamily="34" charset="-128"/>
              <a:sym typeface="MS PGothic" pitchFamily="34" charset="-128"/>
            </a:endParaRPr>
          </a:p>
        </p:txBody>
      </p:sp>
      <p:grpSp>
        <p:nvGrpSpPr>
          <p:cNvPr id="7" name="Group 20"/>
          <p:cNvGrpSpPr>
            <a:grpSpLocks/>
          </p:cNvGrpSpPr>
          <p:nvPr/>
        </p:nvGrpSpPr>
        <p:grpSpPr bwMode="auto">
          <a:xfrm>
            <a:off x="1214438" y="2181450"/>
            <a:ext cx="2071881" cy="1087117"/>
            <a:chOff x="0" y="0"/>
            <a:chExt cx="2071702" cy="1087077"/>
          </a:xfrm>
        </p:grpSpPr>
        <p:sp>
          <p:nvSpPr>
            <p:cNvPr id="38" name="Rettangolo 7"/>
            <p:cNvSpPr>
              <a:spLocks noChangeArrowheads="1"/>
            </p:cNvSpPr>
            <p:nvPr/>
          </p:nvSpPr>
          <p:spPr bwMode="auto">
            <a:xfrm>
              <a:off x="10919" y="440770"/>
              <a:ext cx="2060783" cy="646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1200" dirty="0" smtClean="0">
                  <a:latin typeface="张海山锐线体简" pitchFamily="2" charset="-122"/>
                  <a:ea typeface="张海山锐线体简" pitchFamily="2" charset="-122"/>
                </a:rPr>
                <a:t>把卫生巾卖给男性</a:t>
              </a:r>
              <a:r>
                <a:rPr lang="en-US" altLang="zh-CN" sz="1200" dirty="0" smtClean="0">
                  <a:latin typeface="张海山锐线体简" pitchFamily="2" charset="-122"/>
                  <a:ea typeface="张海山锐线体简" pitchFamily="2" charset="-122"/>
                </a:rPr>
                <a:t>/</a:t>
              </a:r>
              <a:r>
                <a:rPr lang="zh-CN" altLang="en-US" sz="1200" dirty="0" smtClean="0">
                  <a:latin typeface="张海山锐线体简" pitchFamily="2" charset="-122"/>
                  <a:ea typeface="张海山锐线体简" pitchFamily="2" charset="-122"/>
                </a:rPr>
                <a:t>让男性买卫生巾</a:t>
              </a:r>
              <a:endParaRPr lang="en-US" altLang="zh-CN" sz="1200" dirty="0" smtClean="0">
                <a:latin typeface="张海山锐线体简" pitchFamily="2" charset="-122"/>
                <a:ea typeface="张海山锐线体简" pitchFamily="2" charset="-122"/>
              </a:endParaRPr>
            </a:p>
            <a:p>
              <a:endParaRPr lang="en-US" altLang="zh-CN" sz="1200" dirty="0">
                <a:latin typeface="张海山锐线体简" pitchFamily="2" charset="-122"/>
                <a:ea typeface="张海山锐线体简" pitchFamily="2" charset="-122"/>
              </a:endParaRPr>
            </a:p>
          </p:txBody>
        </p:sp>
        <p:sp>
          <p:nvSpPr>
            <p:cNvPr id="39" name="矩形 18"/>
            <p:cNvSpPr>
              <a:spLocks noChangeArrowheads="1"/>
            </p:cNvSpPr>
            <p:nvPr/>
          </p:nvSpPr>
          <p:spPr bwMode="auto">
            <a:xfrm>
              <a:off x="0" y="0"/>
              <a:ext cx="1402827" cy="369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285750" indent="-285750">
                <a:buFont typeface="Arial" pitchFamily="34" charset="0"/>
                <a:buChar char="•"/>
              </a:pPr>
              <a:r>
                <a:rPr lang="zh-CN" altLang="en-US" b="1" dirty="0" smtClean="0">
                  <a:solidFill>
                    <a:srgbClr val="CC4444"/>
                  </a:solidFill>
                  <a:latin typeface="张海山锐线体简" pitchFamily="2" charset="-122"/>
                  <a:ea typeface="张海山锐线体简" pitchFamily="2" charset="-122"/>
                  <a:sym typeface="Articulate" pitchFamily="2" charset="0"/>
                </a:rPr>
                <a:t>方案名称</a:t>
              </a:r>
              <a:endParaRPr lang="zh-CN" altLang="en-US" dirty="0">
                <a:latin typeface="张海山锐线体简" pitchFamily="2" charset="-122"/>
                <a:ea typeface="张海山锐线体简" pitchFamily="2" charset="-122"/>
              </a:endParaRPr>
            </a:p>
          </p:txBody>
        </p:sp>
      </p:grpSp>
      <p:grpSp>
        <p:nvGrpSpPr>
          <p:cNvPr id="8" name="Group 23"/>
          <p:cNvGrpSpPr>
            <a:grpSpLocks/>
          </p:cNvGrpSpPr>
          <p:nvPr/>
        </p:nvGrpSpPr>
        <p:grpSpPr bwMode="auto">
          <a:xfrm>
            <a:off x="1203526" y="3159612"/>
            <a:ext cx="2071880" cy="1271783"/>
            <a:chOff x="0" y="0"/>
            <a:chExt cx="2071702" cy="1271736"/>
          </a:xfrm>
        </p:grpSpPr>
        <p:sp>
          <p:nvSpPr>
            <p:cNvPr id="41" name="Rettangolo 7"/>
            <p:cNvSpPr>
              <a:spLocks noChangeArrowheads="1"/>
            </p:cNvSpPr>
            <p:nvPr/>
          </p:nvSpPr>
          <p:spPr bwMode="auto">
            <a:xfrm>
              <a:off x="10919" y="440770"/>
              <a:ext cx="2060783" cy="830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1200" dirty="0" smtClean="0">
                  <a:latin typeface="张海山锐线体简" pitchFamily="2" charset="-122"/>
                  <a:ea typeface="张海山锐线体简" pitchFamily="2" charset="-122"/>
                </a:rPr>
                <a:t>改变卫生巾的销售对象只有</a:t>
              </a:r>
              <a:r>
                <a:rPr lang="zh-CN" altLang="en-US" sz="1200" dirty="0">
                  <a:latin typeface="张海山锐线体简" pitchFamily="2" charset="-122"/>
                  <a:ea typeface="张海山锐线体简" pitchFamily="2" charset="-122"/>
                </a:rPr>
                <a:t>女性</a:t>
              </a:r>
              <a:r>
                <a:rPr lang="zh-CN" altLang="en-US" sz="1200" dirty="0" smtClean="0">
                  <a:latin typeface="张海山锐线体简" pitchFamily="2" charset="-122"/>
                  <a:ea typeface="张海山锐线体简" pitchFamily="2" charset="-122"/>
                </a:rPr>
                <a:t>的市场现状，让男性也可以不尴尬的参与进来，让情侣间更温馨的卫生巾营销。</a:t>
              </a:r>
              <a:endParaRPr lang="en-US" altLang="zh-CN" sz="1200" dirty="0" smtClean="0">
                <a:latin typeface="张海山锐线体简" pitchFamily="2" charset="-122"/>
                <a:ea typeface="张海山锐线体简" pitchFamily="2" charset="-122"/>
              </a:endParaRPr>
            </a:p>
          </p:txBody>
        </p:sp>
        <p:sp>
          <p:nvSpPr>
            <p:cNvPr id="42" name="矩形 45"/>
            <p:cNvSpPr>
              <a:spLocks noChangeArrowheads="1"/>
            </p:cNvSpPr>
            <p:nvPr/>
          </p:nvSpPr>
          <p:spPr bwMode="auto">
            <a:xfrm>
              <a:off x="0" y="0"/>
              <a:ext cx="1402827" cy="369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285750" indent="-285750">
                <a:buFont typeface="Arial" pitchFamily="34" charset="0"/>
                <a:buChar char="•"/>
              </a:pPr>
              <a:r>
                <a:rPr lang="zh-CN" altLang="en-US" b="1" dirty="0">
                  <a:solidFill>
                    <a:srgbClr val="CC4444"/>
                  </a:solidFill>
                  <a:latin typeface="张海山锐线体简" pitchFamily="2" charset="-122"/>
                  <a:ea typeface="张海山锐线体简" pitchFamily="2" charset="-122"/>
                  <a:sym typeface="Articulate" pitchFamily="2" charset="0"/>
                </a:rPr>
                <a:t>方案</a:t>
              </a:r>
              <a:r>
                <a:rPr lang="zh-CN" altLang="en-US" b="1" dirty="0" smtClean="0">
                  <a:solidFill>
                    <a:srgbClr val="CC4444"/>
                  </a:solidFill>
                  <a:latin typeface="张海山锐线体简" pitchFamily="2" charset="-122"/>
                  <a:ea typeface="张海山锐线体简" pitchFamily="2" charset="-122"/>
                  <a:sym typeface="Articulate" pitchFamily="2" charset="0"/>
                </a:rPr>
                <a:t>内容</a:t>
              </a:r>
              <a:endParaRPr lang="zh-CN" altLang="en-US" dirty="0">
                <a:latin typeface="张海山锐线体简" pitchFamily="2" charset="-122"/>
                <a:ea typeface="张海山锐线体简" pitchFamily="2" charset="-122"/>
              </a:endParaRPr>
            </a:p>
          </p:txBody>
        </p:sp>
      </p:grpSp>
      <p:grpSp>
        <p:nvGrpSpPr>
          <p:cNvPr id="9" name="Group 26"/>
          <p:cNvGrpSpPr>
            <a:grpSpLocks/>
          </p:cNvGrpSpPr>
          <p:nvPr/>
        </p:nvGrpSpPr>
        <p:grpSpPr bwMode="auto">
          <a:xfrm>
            <a:off x="6061075" y="2181450"/>
            <a:ext cx="2071880" cy="2225890"/>
            <a:chOff x="0" y="0"/>
            <a:chExt cx="2071702" cy="2225808"/>
          </a:xfrm>
        </p:grpSpPr>
        <p:sp>
          <p:nvSpPr>
            <p:cNvPr id="44" name="Rettangolo 7"/>
            <p:cNvSpPr>
              <a:spLocks noChangeArrowheads="1"/>
            </p:cNvSpPr>
            <p:nvPr/>
          </p:nvSpPr>
          <p:spPr bwMode="auto">
            <a:xfrm>
              <a:off x="10919" y="440770"/>
              <a:ext cx="2060783" cy="178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1200" dirty="0" smtClean="0">
                  <a:latin typeface="张海山锐线体简" pitchFamily="2" charset="-122"/>
                  <a:ea typeface="张海山锐线体简" pitchFamily="2" charset="-122"/>
                </a:rPr>
                <a:t>行丫网站：</a:t>
              </a:r>
              <a:endParaRPr lang="en-US" altLang="zh-CN" sz="1200" dirty="0" smtClean="0">
                <a:latin typeface="张海山锐线体简" pitchFamily="2" charset="-122"/>
                <a:ea typeface="张海山锐线体简" pitchFamily="2" charset="-122"/>
              </a:endParaRPr>
            </a:p>
            <a:p>
              <a:endParaRPr lang="en-US" altLang="zh-CN" sz="1200" dirty="0" smtClean="0">
                <a:latin typeface="张海山锐线体简" pitchFamily="2" charset="-122"/>
                <a:ea typeface="张海山锐线体简" pitchFamily="2" charset="-122"/>
              </a:endParaRPr>
            </a:p>
            <a:p>
              <a:r>
                <a:rPr lang="zh-CN" altLang="en-US" sz="1200" dirty="0" smtClean="0">
                  <a:latin typeface="张海山锐线体简" pitchFamily="2" charset="-122"/>
                  <a:ea typeface="张海山锐线体简" pitchFamily="2" charset="-122"/>
                </a:rPr>
                <a:t>卫生巾销售对象只针对恋爱中的男性；</a:t>
              </a:r>
              <a:endParaRPr lang="en-US" altLang="zh-CN" sz="1200" dirty="0" smtClean="0">
                <a:latin typeface="张海山锐线体简" pitchFamily="2" charset="-122"/>
                <a:ea typeface="张海山锐线体简" pitchFamily="2" charset="-122"/>
              </a:endParaRPr>
            </a:p>
            <a:p>
              <a:endParaRPr lang="en-US" altLang="zh-CN" sz="1200" dirty="0" smtClean="0">
                <a:latin typeface="张海山锐线体简" pitchFamily="2" charset="-122"/>
                <a:ea typeface="张海山锐线体简" pitchFamily="2" charset="-122"/>
              </a:endParaRPr>
            </a:p>
            <a:p>
              <a:r>
                <a:rPr lang="zh-CN" altLang="en-US" sz="1200" dirty="0" smtClean="0">
                  <a:latin typeface="张海山锐线体简" pitchFamily="2" charset="-122"/>
                  <a:ea typeface="张海山锐线体简" pitchFamily="2" charset="-122"/>
                </a:rPr>
                <a:t>关注用户的情感体验；</a:t>
              </a:r>
              <a:endParaRPr lang="en-US" altLang="zh-CN" sz="1200" dirty="0" smtClean="0">
                <a:latin typeface="张海山锐线体简" pitchFamily="2" charset="-122"/>
                <a:ea typeface="张海山锐线体简" pitchFamily="2" charset="-122"/>
              </a:endParaRPr>
            </a:p>
            <a:p>
              <a:endParaRPr lang="en-US" altLang="zh-CN" sz="1200" dirty="0" smtClean="0">
                <a:latin typeface="张海山锐线体简" pitchFamily="2" charset="-122"/>
                <a:ea typeface="张海山锐线体简" pitchFamily="2" charset="-122"/>
              </a:endParaRPr>
            </a:p>
            <a:p>
              <a:r>
                <a:rPr lang="zh-CN" altLang="en-US" sz="1200" dirty="0" smtClean="0">
                  <a:latin typeface="张海山锐线体简" pitchFamily="2" charset="-122"/>
                  <a:ea typeface="张海山锐线体简" pitchFamily="2" charset="-122"/>
                </a:rPr>
                <a:t>长久的用户积累。</a:t>
              </a:r>
              <a:endParaRPr lang="en-US" altLang="zh-CN" sz="1200" dirty="0" smtClean="0">
                <a:latin typeface="张海山锐线体简" pitchFamily="2" charset="-122"/>
                <a:ea typeface="张海山锐线体简" pitchFamily="2" charset="-122"/>
              </a:endParaRPr>
            </a:p>
            <a:p>
              <a:endParaRPr lang="zh-CN" altLang="en-US" sz="1400" dirty="0">
                <a:latin typeface="张海山锐线体简" pitchFamily="2" charset="-122"/>
                <a:ea typeface="张海山锐线体简" pitchFamily="2" charset="-122"/>
              </a:endParaRPr>
            </a:p>
          </p:txBody>
        </p:sp>
        <p:sp>
          <p:nvSpPr>
            <p:cNvPr id="45" name="矩形 48"/>
            <p:cNvSpPr>
              <a:spLocks noChangeArrowheads="1"/>
            </p:cNvSpPr>
            <p:nvPr/>
          </p:nvSpPr>
          <p:spPr bwMode="auto">
            <a:xfrm>
              <a:off x="0" y="0"/>
              <a:ext cx="184715" cy="369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endParaRPr lang="en-US" altLang="zh-CN" b="1" dirty="0" smtClean="0">
                <a:solidFill>
                  <a:srgbClr val="CC4444"/>
                </a:solidFill>
                <a:latin typeface="张海山锐线体简" pitchFamily="2" charset="-122"/>
                <a:ea typeface="张海山锐线体简" pitchFamily="2" charset="-122"/>
              </a:endParaRPr>
            </a:p>
          </p:txBody>
        </p:sp>
      </p:grpSp>
      <p:sp>
        <p:nvSpPr>
          <p:cNvPr id="46" name="直接连接符 50"/>
          <p:cNvSpPr>
            <a:spLocks noChangeShapeType="1"/>
          </p:cNvSpPr>
          <p:nvPr/>
        </p:nvSpPr>
        <p:spPr bwMode="auto">
          <a:xfrm rot="5400000">
            <a:off x="2434613" y="3347837"/>
            <a:ext cx="2000250" cy="1587"/>
          </a:xfrm>
          <a:prstGeom prst="line">
            <a:avLst/>
          </a:prstGeom>
          <a:noFill/>
          <a:ln w="9525" cap="flat" cmpd="sng">
            <a:solidFill>
              <a:srgbClr val="3F3F3F"/>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7" name="直接连接符 51"/>
          <p:cNvSpPr>
            <a:spLocks noChangeShapeType="1"/>
          </p:cNvSpPr>
          <p:nvPr/>
        </p:nvSpPr>
        <p:spPr bwMode="auto">
          <a:xfrm rot="5400000">
            <a:off x="4858544" y="3347836"/>
            <a:ext cx="2000250" cy="1588"/>
          </a:xfrm>
          <a:prstGeom prst="line">
            <a:avLst/>
          </a:prstGeom>
          <a:noFill/>
          <a:ln w="9525" cap="flat" cmpd="sng">
            <a:solidFill>
              <a:srgbClr val="3F3F3F"/>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grpSp>
        <p:nvGrpSpPr>
          <p:cNvPr id="10" name="Group 26"/>
          <p:cNvGrpSpPr>
            <a:grpSpLocks/>
          </p:cNvGrpSpPr>
          <p:nvPr/>
        </p:nvGrpSpPr>
        <p:grpSpPr bwMode="auto">
          <a:xfrm>
            <a:off x="3635571" y="2181450"/>
            <a:ext cx="2071880" cy="2195112"/>
            <a:chOff x="0" y="0"/>
            <a:chExt cx="2071702" cy="2195031"/>
          </a:xfrm>
        </p:grpSpPr>
        <p:sp>
          <p:nvSpPr>
            <p:cNvPr id="50" name="Rettangolo 7"/>
            <p:cNvSpPr>
              <a:spLocks noChangeArrowheads="1"/>
            </p:cNvSpPr>
            <p:nvPr/>
          </p:nvSpPr>
          <p:spPr bwMode="auto">
            <a:xfrm>
              <a:off x="10919" y="440770"/>
              <a:ext cx="2060783" cy="17542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1200" dirty="0" smtClean="0">
                  <a:latin typeface="张海山锐线体简" pitchFamily="2" charset="-122"/>
                  <a:ea typeface="张海山锐线体简" pitchFamily="2" charset="-122"/>
                </a:rPr>
                <a:t>普通购物网站：</a:t>
              </a:r>
              <a:endParaRPr lang="en-US" altLang="zh-CN" sz="1200" dirty="0" smtClean="0">
                <a:latin typeface="张海山锐线体简" pitchFamily="2" charset="-122"/>
                <a:ea typeface="张海山锐线体简" pitchFamily="2" charset="-122"/>
              </a:endParaRPr>
            </a:p>
            <a:p>
              <a:endParaRPr lang="en-US" altLang="zh-CN" sz="1200" dirty="0" smtClean="0">
                <a:latin typeface="张海山锐线体简" pitchFamily="2" charset="-122"/>
                <a:ea typeface="张海山锐线体简" pitchFamily="2" charset="-122"/>
              </a:endParaRPr>
            </a:p>
            <a:p>
              <a:r>
                <a:rPr lang="zh-CN" altLang="en-US" sz="1200" dirty="0" smtClean="0">
                  <a:latin typeface="张海山锐线体简" pitchFamily="2" charset="-122"/>
                  <a:ea typeface="张海山锐线体简" pitchFamily="2" charset="-122"/>
                </a:rPr>
                <a:t>卫生巾销售对象以女性为主；</a:t>
              </a:r>
              <a:endParaRPr lang="en-US" altLang="zh-CN" sz="1200" dirty="0" smtClean="0">
                <a:latin typeface="张海山锐线体简" pitchFamily="2" charset="-122"/>
                <a:ea typeface="张海山锐线体简" pitchFamily="2" charset="-122"/>
              </a:endParaRPr>
            </a:p>
            <a:p>
              <a:endParaRPr lang="en-US" altLang="zh-CN" sz="1200" dirty="0" smtClean="0">
                <a:latin typeface="张海山锐线体简" pitchFamily="2" charset="-122"/>
                <a:ea typeface="张海山锐线体简" pitchFamily="2" charset="-122"/>
              </a:endParaRPr>
            </a:p>
            <a:p>
              <a:r>
                <a:rPr lang="zh-CN" altLang="en-US" sz="1200" dirty="0" smtClean="0">
                  <a:latin typeface="张海山锐线体简" pitchFamily="2" charset="-122"/>
                  <a:ea typeface="张海山锐线体简" pitchFamily="2" charset="-122"/>
                </a:rPr>
                <a:t>没有挖掘男性市场；</a:t>
              </a:r>
              <a:endParaRPr lang="en-US" altLang="zh-CN" sz="1200" dirty="0" smtClean="0">
                <a:latin typeface="张海山锐线体简" pitchFamily="2" charset="-122"/>
                <a:ea typeface="张海山锐线体简" pitchFamily="2" charset="-122"/>
              </a:endParaRPr>
            </a:p>
            <a:p>
              <a:endParaRPr lang="en-US" altLang="zh-CN" sz="1200" dirty="0" smtClean="0">
                <a:latin typeface="张海山锐线体简" pitchFamily="2" charset="-122"/>
                <a:ea typeface="张海山锐线体简" pitchFamily="2" charset="-122"/>
              </a:endParaRPr>
            </a:p>
            <a:p>
              <a:r>
                <a:rPr lang="zh-CN" altLang="en-US" sz="1200" dirty="0" smtClean="0">
                  <a:latin typeface="张海山锐线体简" pitchFamily="2" charset="-122"/>
                  <a:ea typeface="张海山锐线体简" pitchFamily="2" charset="-122"/>
                </a:rPr>
                <a:t>无情感因素；</a:t>
              </a:r>
              <a:endParaRPr lang="en-US" altLang="zh-CN" sz="1200" dirty="0" smtClean="0">
                <a:latin typeface="张海山锐线体简" pitchFamily="2" charset="-122"/>
                <a:ea typeface="张海山锐线体简" pitchFamily="2" charset="-122"/>
              </a:endParaRPr>
            </a:p>
            <a:p>
              <a:endParaRPr lang="en-US" altLang="zh-CN" sz="1200" dirty="0" smtClean="0">
                <a:latin typeface="张海山锐线体简" pitchFamily="2" charset="-122"/>
                <a:ea typeface="张海山锐线体简" pitchFamily="2" charset="-122"/>
              </a:endParaRPr>
            </a:p>
            <a:p>
              <a:r>
                <a:rPr lang="zh-CN" altLang="en-US" sz="1200" dirty="0" smtClean="0">
                  <a:latin typeface="张海山锐线体简" pitchFamily="2" charset="-122"/>
                  <a:ea typeface="张海山锐线体简" pitchFamily="2" charset="-122"/>
                </a:rPr>
                <a:t>无法建立长久的用户积累</a:t>
              </a:r>
              <a:r>
                <a:rPr lang="en-US" altLang="zh-CN" sz="1200" dirty="0" smtClean="0">
                  <a:latin typeface="张海山锐线体简" pitchFamily="2" charset="-122"/>
                  <a:ea typeface="张海山锐线体简" pitchFamily="2" charset="-122"/>
                </a:rPr>
                <a:t>.</a:t>
              </a:r>
            </a:p>
          </p:txBody>
        </p:sp>
        <p:sp>
          <p:nvSpPr>
            <p:cNvPr id="51" name="矩形 48"/>
            <p:cNvSpPr>
              <a:spLocks noChangeArrowheads="1"/>
            </p:cNvSpPr>
            <p:nvPr/>
          </p:nvSpPr>
          <p:spPr bwMode="auto">
            <a:xfrm>
              <a:off x="0" y="0"/>
              <a:ext cx="1402828" cy="369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285750" indent="-285750">
                <a:buFont typeface="Arial" pitchFamily="34" charset="0"/>
                <a:buChar char="•"/>
              </a:pPr>
              <a:r>
                <a:rPr lang="zh-CN" altLang="en-US" b="1" dirty="0" smtClean="0">
                  <a:solidFill>
                    <a:srgbClr val="CC4444"/>
                  </a:solidFill>
                  <a:latin typeface="张海山锐线体简" pitchFamily="2" charset="-122"/>
                  <a:ea typeface="张海山锐线体简" pitchFamily="2" charset="-122"/>
                </a:rPr>
                <a:t>方案特色</a:t>
              </a:r>
              <a:endParaRPr lang="en-US" altLang="zh-CN" b="1" dirty="0" smtClean="0">
                <a:solidFill>
                  <a:srgbClr val="CC4444"/>
                </a:solidFill>
                <a:latin typeface="张海山锐线体简" pitchFamily="2" charset="-122"/>
                <a:ea typeface="张海山锐线体简" pitchFamily="2" charset="-122"/>
              </a:endParaRPr>
            </a:p>
          </p:txBody>
        </p:sp>
      </p:grpSp>
      <p:pic>
        <p:nvPicPr>
          <p:cNvPr id="1026" name="Picture 2" descr="H:\6.jpg"/>
          <p:cNvPicPr>
            <a:picLocks noChangeAspect="1" noChangeArrowheads="1"/>
          </p:cNvPicPr>
          <p:nvPr/>
        </p:nvPicPr>
        <p:blipFill>
          <a:blip r:embed="rId3" cstate="print">
            <a:extLst>
              <a:ext uri="{BEBA8EAE-BF5A-486C-A8C5-ECC9F3942E4B}">
                <a14:imgProps xmlns="" xmlns:a14="http://schemas.microsoft.com/office/drawing/2010/main">
                  <a14:imgLayer r:embed="">
                    <a14:imgEffect>
                      <a14:brightnessContrast contrast="-40000"/>
                    </a14:imgEffect>
                  </a14:imgLayer>
                </a14:imgProps>
              </a:ext>
              <a:ext uri="{28A0092B-C50C-407E-A947-70E740481C1C}">
                <a14:useLocalDpi xmlns="" xmlns:a14="http://schemas.microsoft.com/office/drawing/2010/main" val="0"/>
              </a:ext>
            </a:extLst>
          </a:blip>
          <a:srcRect/>
          <a:stretch>
            <a:fillRect/>
          </a:stretch>
        </p:blipFill>
        <p:spPr bwMode="auto">
          <a:xfrm>
            <a:off x="1186449" y="5890336"/>
            <a:ext cx="1977260" cy="792402"/>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H:\5.jpg"/>
          <p:cNvPicPr>
            <a:picLocks noChangeAspect="1" noChangeArrowheads="1"/>
          </p:cNvPicPr>
          <p:nvPr/>
        </p:nvPicPr>
        <p:blipFill>
          <a:blip r:embed="rId4" cstate="print">
            <a:extLst>
              <a:ext uri="{BEBA8EAE-BF5A-486C-A8C5-ECC9F3942E4B}">
                <a14:imgProps xmlns="" xmlns:a14="http://schemas.microsoft.com/office/drawing/2010/main">
                  <a14:imgLayer r:embed="">
                    <a14:imgEffect>
                      <a14:brightnessContrast contrast="-40000"/>
                    </a14:imgEffect>
                  </a14:imgLayer>
                </a14:imgProps>
              </a:ext>
              <a:ext uri="{28A0092B-C50C-407E-A947-70E740481C1C}">
                <a14:useLocalDpi xmlns="" xmlns:a14="http://schemas.microsoft.com/office/drawing/2010/main" val="0"/>
              </a:ext>
            </a:extLst>
          </a:blip>
          <a:srcRect/>
          <a:stretch>
            <a:fillRect/>
          </a:stretch>
        </p:blipFill>
        <p:spPr bwMode="auto">
          <a:xfrm>
            <a:off x="3708359" y="5890336"/>
            <a:ext cx="1977260" cy="79240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4.jpg"/>
          <p:cNvPicPr>
            <a:picLocks noChangeAspect="1" noChangeArrowheads="1"/>
          </p:cNvPicPr>
          <p:nvPr/>
        </p:nvPicPr>
        <p:blipFill>
          <a:blip r:embed="rId5" cstate="print">
            <a:extLst>
              <a:ext uri="{BEBA8EAE-BF5A-486C-A8C5-ECC9F3942E4B}">
                <a14:imgProps xmlns="" xmlns:a14="http://schemas.microsoft.com/office/drawing/2010/main">
                  <a14:imgLayer r:embed="">
                    <a14:imgEffect>
                      <a14:brightnessContrast contrast="-40000"/>
                    </a14:imgEffect>
                  </a14:imgLayer>
                </a14:imgProps>
              </a:ext>
              <a:ext uri="{28A0092B-C50C-407E-A947-70E740481C1C}">
                <a14:useLocalDpi xmlns="" xmlns:a14="http://schemas.microsoft.com/office/drawing/2010/main" val="0"/>
              </a:ext>
            </a:extLst>
          </a:blip>
          <a:srcRect/>
          <a:stretch>
            <a:fillRect/>
          </a:stretch>
        </p:blipFill>
        <p:spPr bwMode="auto">
          <a:xfrm>
            <a:off x="6229514" y="5890336"/>
            <a:ext cx="1977260" cy="792402"/>
          </a:xfrm>
          <a:prstGeom prst="rect">
            <a:avLst/>
          </a:prstGeom>
          <a:noFill/>
          <a:extLst>
            <a:ext uri="{909E8E84-426E-40DD-AFC4-6F175D3DCCD1}">
              <a14:hiddenFill xmlns="" xmlns:a14="http://schemas.microsoft.com/office/drawing/2010/main">
                <a:solidFill>
                  <a:srgbClr val="FFFFFF"/>
                </a:solidFill>
              </a14:hiddenFill>
            </a:ext>
          </a:extLst>
        </p:spPr>
      </p:pic>
      <p:pic>
        <p:nvPicPr>
          <p:cNvPr id="1029" name="Picture 5" descr="H:\3.jpg"/>
          <p:cNvPicPr>
            <a:picLocks noChangeAspect="1" noChangeArrowheads="1"/>
          </p:cNvPicPr>
          <p:nvPr/>
        </p:nvPicPr>
        <p:blipFill>
          <a:blip r:embed="rId6" cstate="print">
            <a:extLst>
              <a:ext uri="{BEBA8EAE-BF5A-486C-A8C5-ECC9F3942E4B}">
                <a14:imgProps xmlns="" xmlns:a14="http://schemas.microsoft.com/office/drawing/2010/main">
                  <a14:imgLayer r:embed="">
                    <a14:imgEffect>
                      <a14:brightnessContrast contrast="-40000"/>
                    </a14:imgEffect>
                  </a14:imgLayer>
                </a14:imgProps>
              </a:ext>
              <a:ext uri="{28A0092B-C50C-407E-A947-70E740481C1C}">
                <a14:useLocalDpi xmlns="" xmlns:a14="http://schemas.microsoft.com/office/drawing/2010/main" val="0"/>
              </a:ext>
            </a:extLst>
          </a:blip>
          <a:srcRect/>
          <a:stretch>
            <a:fillRect/>
          </a:stretch>
        </p:blipFill>
        <p:spPr bwMode="auto">
          <a:xfrm>
            <a:off x="6229514" y="4797627"/>
            <a:ext cx="1977260" cy="792402"/>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2.jpg"/>
          <p:cNvPicPr>
            <a:picLocks noChangeAspect="1" noChangeArrowheads="1"/>
          </p:cNvPicPr>
          <p:nvPr/>
        </p:nvPicPr>
        <p:blipFill>
          <a:blip r:embed="rId7" cstate="print">
            <a:extLst>
              <a:ext uri="{BEBA8EAE-BF5A-486C-A8C5-ECC9F3942E4B}">
                <a14:imgProps xmlns="" xmlns:a14="http://schemas.microsoft.com/office/drawing/2010/main">
                  <a14:imgLayer r:embed="">
                    <a14:imgEffect>
                      <a14:brightnessContrast contrast="-40000"/>
                    </a14:imgEffect>
                  </a14:imgLayer>
                </a14:imgProps>
              </a:ext>
              <a:ext uri="{28A0092B-C50C-407E-A947-70E740481C1C}">
                <a14:useLocalDpi xmlns="" xmlns:a14="http://schemas.microsoft.com/office/drawing/2010/main" val="0"/>
              </a:ext>
            </a:extLst>
          </a:blip>
          <a:srcRect/>
          <a:stretch>
            <a:fillRect/>
          </a:stretch>
        </p:blipFill>
        <p:spPr bwMode="auto">
          <a:xfrm>
            <a:off x="3682827" y="4797628"/>
            <a:ext cx="1977260" cy="792402"/>
          </a:xfrm>
          <a:prstGeom prst="rect">
            <a:avLst/>
          </a:prstGeom>
          <a:noFill/>
          <a:extLst>
            <a:ext uri="{909E8E84-426E-40DD-AFC4-6F175D3DCCD1}">
              <a14:hiddenFill xmlns="" xmlns:a14="http://schemas.microsoft.com/office/drawing/2010/main">
                <a:solidFill>
                  <a:srgbClr val="FFFFFF"/>
                </a:solidFill>
              </a14:hiddenFill>
            </a:ext>
          </a:extLst>
        </p:spPr>
      </p:pic>
      <p:pic>
        <p:nvPicPr>
          <p:cNvPr id="1031" name="Picture 7" descr="H:\1.jpg"/>
          <p:cNvPicPr>
            <a:picLocks noChangeAspect="1" noChangeArrowheads="1"/>
          </p:cNvPicPr>
          <p:nvPr/>
        </p:nvPicPr>
        <p:blipFill>
          <a:blip r:embed="rId8" cstate="print">
            <a:extLst>
              <a:ext uri="{BEBA8EAE-BF5A-486C-A8C5-ECC9F3942E4B}">
                <a14:imgProps xmlns="" xmlns:a14="http://schemas.microsoft.com/office/drawing/2010/main">
                  <a14:imgLayer r:embed="">
                    <a14:imgEffect>
                      <a14:brightnessContrast contrast="-40000"/>
                    </a14:imgEffect>
                  </a14:imgLayer>
                </a14:imgProps>
              </a:ext>
              <a:ext uri="{28A0092B-C50C-407E-A947-70E740481C1C}">
                <a14:useLocalDpi xmlns="" xmlns:a14="http://schemas.microsoft.com/office/drawing/2010/main" val="0"/>
              </a:ext>
            </a:extLst>
          </a:blip>
          <a:srcRect/>
          <a:stretch>
            <a:fillRect/>
          </a:stretch>
        </p:blipFill>
        <p:spPr bwMode="auto">
          <a:xfrm>
            <a:off x="1187204" y="4797628"/>
            <a:ext cx="1977260" cy="79240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 name="直接箭头连接符 2"/>
          <p:cNvCxnSpPr/>
          <p:nvPr/>
        </p:nvCxnSpPr>
        <p:spPr>
          <a:xfrm>
            <a:off x="3248804" y="5193828"/>
            <a:ext cx="358778" cy="1"/>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755753" y="5193829"/>
            <a:ext cx="358778" cy="1"/>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7237221" y="5655936"/>
            <a:ext cx="0" cy="150153"/>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a:off x="5755753" y="6286536"/>
            <a:ext cx="362064"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a:off x="3236497" y="6310320"/>
            <a:ext cx="362064"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1"/>
          <p:cNvSpPr>
            <a:spLocks noChangeArrowheads="1"/>
          </p:cNvSpPr>
          <p:nvPr/>
        </p:nvSpPr>
        <p:spPr bwMode="auto">
          <a:xfrm>
            <a:off x="857224" y="107556"/>
            <a:ext cx="6572296"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600" b="1" dirty="0" smtClean="0">
                <a:solidFill>
                  <a:srgbClr val="333333"/>
                </a:solidFill>
                <a:latin typeface="微软雅黑" pitchFamily="34" charset="-122"/>
                <a:ea typeface="微软雅黑" pitchFamily="34" charset="-122"/>
                <a:cs typeface="宋体" pitchFamily="2" charset="-122"/>
              </a:rPr>
              <a:t>幻灯片七：</a:t>
            </a:r>
            <a:endParaRPr lang="en-US" altLang="zh-CN" sz="1600" b="1" dirty="0" smtClean="0">
              <a:solidFill>
                <a:srgbClr val="333333"/>
              </a:solidFill>
              <a:latin typeface="微软雅黑" pitchFamily="34" charset="-122"/>
              <a:ea typeface="微软雅黑" pitchFamily="34" charset="-122"/>
              <a:cs typeface="宋体" pitchFamily="2" charset="-122"/>
            </a:endParaRPr>
          </a:p>
          <a:p>
            <a:pPr lvl="0" fontAlgn="base">
              <a:spcBef>
                <a:spcPct val="0"/>
              </a:spcBef>
              <a:spcAft>
                <a:spcPct val="0"/>
              </a:spcAft>
            </a:pPr>
            <a:r>
              <a:rPr lang="zh-CN" altLang="en-US" sz="3600" b="1" dirty="0" smtClean="0">
                <a:solidFill>
                  <a:srgbClr val="333333"/>
                </a:solidFill>
                <a:latin typeface="微软雅黑" pitchFamily="34" charset="-122"/>
                <a:ea typeface="微软雅黑" pitchFamily="34" charset="-122"/>
                <a:cs typeface="宋体" pitchFamily="2" charset="-122"/>
              </a:rPr>
              <a:t>介绍方案（你的市场方案）</a:t>
            </a:r>
            <a:endParaRPr kumimoji="0" lang="zh-CN" sz="6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4" name="Rectangle 2"/>
          <p:cNvSpPr>
            <a:spLocks noChangeArrowheads="1"/>
          </p:cNvSpPr>
          <p:nvPr/>
        </p:nvSpPr>
        <p:spPr bwMode="auto">
          <a:xfrm>
            <a:off x="4786314" y="1142984"/>
            <a:ext cx="4357686" cy="2616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100" dirty="0" smtClean="0">
                <a:solidFill>
                  <a:srgbClr val="333333"/>
                </a:solidFill>
                <a:latin typeface="微软雅黑" pitchFamily="34" charset="-122"/>
                <a:ea typeface="微软雅黑" pitchFamily="34" charset="-122"/>
                <a:cs typeface="宋体" pitchFamily="2" charset="-122"/>
              </a:rPr>
              <a:t>对方案简短描述，通过视觉化的手段展示方案事如何运作的。</a:t>
            </a:r>
            <a:endParaRPr kumimoji="0" lang="zh-CN"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5" name="Rectangle 2"/>
          <p:cNvSpPr>
            <a:spLocks noChangeArrowheads="1"/>
          </p:cNvSpPr>
          <p:nvPr/>
        </p:nvSpPr>
        <p:spPr bwMode="auto">
          <a:xfrm>
            <a:off x="6429356" y="500042"/>
            <a:ext cx="5429288" cy="4589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en-US" b="1" dirty="0" smtClean="0">
                <a:solidFill>
                  <a:schemeClr val="tx1">
                    <a:lumMod val="85000"/>
                    <a:lumOff val="15000"/>
                  </a:schemeClr>
                </a:solidFill>
                <a:latin typeface="微软雅黑" pitchFamily="34" charset="-122"/>
                <a:ea typeface="微软雅黑" pitchFamily="34" charset="-122"/>
                <a:cs typeface="宋体" pitchFamily="2" charset="-122"/>
              </a:rPr>
              <a:t>介绍如何利用商机</a:t>
            </a:r>
            <a:endParaRPr kumimoji="0" lang="zh-CN"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endParaRPr>
          </a:p>
        </p:txBody>
      </p:sp>
    </p:spTree>
    <p:extLst>
      <p:ext uri="{BB962C8B-B14F-4D97-AF65-F5344CB8AC3E}">
        <p14:creationId xmlns="" xmlns:p14="http://schemas.microsoft.com/office/powerpoint/2010/main" val="5720886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5"/>
          <p:cNvSpPr>
            <a:spLocks noChangeArrowheads="1"/>
          </p:cNvSpPr>
          <p:nvPr/>
        </p:nvSpPr>
        <p:spPr bwMode="auto">
          <a:xfrm>
            <a:off x="0" y="1071563"/>
            <a:ext cx="9144000" cy="5786437"/>
          </a:xfrm>
          <a:prstGeom prst="rect">
            <a:avLst/>
          </a:prstGeom>
          <a:solidFill>
            <a:srgbClr val="CDB53F"/>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6149" name="矩形 12"/>
          <p:cNvSpPr>
            <a:spLocks noChangeArrowheads="1"/>
          </p:cNvSpPr>
          <p:nvPr/>
        </p:nvSpPr>
        <p:spPr bwMode="auto">
          <a:xfrm>
            <a:off x="785813" y="0"/>
            <a:ext cx="8358187" cy="1071563"/>
          </a:xfrm>
          <a:prstGeom prst="rect">
            <a:avLst/>
          </a:prstGeom>
          <a:solidFill>
            <a:srgbClr val="F1F1F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6150" name="矩形 13"/>
          <p:cNvSpPr>
            <a:spLocks noChangeArrowheads="1"/>
          </p:cNvSpPr>
          <p:nvPr/>
        </p:nvSpPr>
        <p:spPr bwMode="auto">
          <a:xfrm>
            <a:off x="0" y="0"/>
            <a:ext cx="857250" cy="1071563"/>
          </a:xfrm>
          <a:prstGeom prst="rect">
            <a:avLst/>
          </a:prstGeom>
          <a:solidFill>
            <a:srgbClr val="CC4444"/>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grpSp>
        <p:nvGrpSpPr>
          <p:cNvPr id="3" name="Group 8"/>
          <p:cNvGrpSpPr>
            <a:grpSpLocks/>
          </p:cNvGrpSpPr>
          <p:nvPr/>
        </p:nvGrpSpPr>
        <p:grpSpPr bwMode="auto">
          <a:xfrm>
            <a:off x="1071563" y="563563"/>
            <a:ext cx="409575" cy="333375"/>
            <a:chOff x="0" y="0"/>
            <a:chExt cx="1259" cy="1024"/>
          </a:xfrm>
        </p:grpSpPr>
        <p:sp>
          <p:nvSpPr>
            <p:cNvPr id="6153" name="Freeform 23"/>
            <p:cNvSpPr>
              <a:spLocks/>
            </p:cNvSpPr>
            <p:nvPr/>
          </p:nvSpPr>
          <p:spPr bwMode="auto">
            <a:xfrm>
              <a:off x="0" y="0"/>
              <a:ext cx="1259" cy="598"/>
            </a:xfrm>
            <a:custGeom>
              <a:avLst/>
              <a:gdLst>
                <a:gd name="T0" fmla="*/ 0 w 533"/>
                <a:gd name="T1" fmla="*/ 0 h 253"/>
                <a:gd name="T2" fmla="*/ 533 w 533"/>
                <a:gd name="T3" fmla="*/ 253 h 253"/>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6154" name="Freeform 24"/>
            <p:cNvSpPr>
              <a:spLocks/>
            </p:cNvSpPr>
            <p:nvPr/>
          </p:nvSpPr>
          <p:spPr bwMode="auto">
            <a:xfrm>
              <a:off x="175" y="137"/>
              <a:ext cx="905" cy="887"/>
            </a:xfrm>
            <a:custGeom>
              <a:avLst/>
              <a:gdLst>
                <a:gd name="T0" fmla="*/ 0 w 383"/>
                <a:gd name="T1" fmla="*/ 0 h 375"/>
                <a:gd name="T2" fmla="*/ 383 w 383"/>
                <a:gd name="T3" fmla="*/ 375 h 375"/>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6155" name="Freeform 29"/>
          <p:cNvSpPr>
            <a:spLocks noEditPoints="1" noChangeArrowheads="1"/>
          </p:cNvSpPr>
          <p:nvPr/>
        </p:nvSpPr>
        <p:spPr bwMode="auto">
          <a:xfrm>
            <a:off x="2000250" y="563563"/>
            <a:ext cx="409575" cy="382587"/>
          </a:xfrm>
          <a:custGeom>
            <a:avLst/>
            <a:gdLst>
              <a:gd name="T0" fmla="*/ 519 w 606"/>
              <a:gd name="T1" fmla="*/ 0 h 567"/>
              <a:gd name="T2" fmla="*/ 87 w 606"/>
              <a:gd name="T3" fmla="*/ 0 h 567"/>
              <a:gd name="T4" fmla="*/ 0 w 606"/>
              <a:gd name="T5" fmla="*/ 86 h 567"/>
              <a:gd name="T6" fmla="*/ 0 w 606"/>
              <a:gd name="T7" fmla="*/ 346 h 567"/>
              <a:gd name="T8" fmla="*/ 87 w 606"/>
              <a:gd name="T9" fmla="*/ 432 h 567"/>
              <a:gd name="T10" fmla="*/ 267 w 606"/>
              <a:gd name="T11" fmla="*/ 432 h 567"/>
              <a:gd name="T12" fmla="*/ 267 w 606"/>
              <a:gd name="T13" fmla="*/ 567 h 567"/>
              <a:gd name="T14" fmla="*/ 425 w 606"/>
              <a:gd name="T15" fmla="*/ 432 h 567"/>
              <a:gd name="T16" fmla="*/ 519 w 606"/>
              <a:gd name="T17" fmla="*/ 432 h 567"/>
              <a:gd name="T18" fmla="*/ 583 w 606"/>
              <a:gd name="T19" fmla="*/ 404 h 567"/>
              <a:gd name="T20" fmla="*/ 583 w 606"/>
              <a:gd name="T21" fmla="*/ 404 h 567"/>
              <a:gd name="T22" fmla="*/ 583 w 606"/>
              <a:gd name="T23" fmla="*/ 403 h 567"/>
              <a:gd name="T24" fmla="*/ 606 w 606"/>
              <a:gd name="T25" fmla="*/ 346 h 567"/>
              <a:gd name="T26" fmla="*/ 606 w 606"/>
              <a:gd name="T27" fmla="*/ 86 h 567"/>
              <a:gd name="T28" fmla="*/ 519 w 606"/>
              <a:gd name="T29" fmla="*/ 0 h 567"/>
              <a:gd name="T30" fmla="*/ 291 w 606"/>
              <a:gd name="T31" fmla="*/ 70 h 567"/>
              <a:gd name="T32" fmla="*/ 323 w 606"/>
              <a:gd name="T33" fmla="*/ 55 h 567"/>
              <a:gd name="T34" fmla="*/ 351 w 606"/>
              <a:gd name="T35" fmla="*/ 66 h 567"/>
              <a:gd name="T36" fmla="*/ 361 w 606"/>
              <a:gd name="T37" fmla="*/ 94 h 567"/>
              <a:gd name="T38" fmla="*/ 348 w 606"/>
              <a:gd name="T39" fmla="*/ 127 h 567"/>
              <a:gd name="T40" fmla="*/ 316 w 606"/>
              <a:gd name="T41" fmla="*/ 142 h 567"/>
              <a:gd name="T42" fmla="*/ 289 w 606"/>
              <a:gd name="T43" fmla="*/ 131 h 567"/>
              <a:gd name="T44" fmla="*/ 278 w 606"/>
              <a:gd name="T45" fmla="*/ 103 h 567"/>
              <a:gd name="T46" fmla="*/ 291 w 606"/>
              <a:gd name="T47" fmla="*/ 70 h 567"/>
              <a:gd name="T48" fmla="*/ 374 w 606"/>
              <a:gd name="T49" fmla="*/ 317 h 567"/>
              <a:gd name="T50" fmla="*/ 316 w 606"/>
              <a:gd name="T51" fmla="*/ 367 h 567"/>
              <a:gd name="T52" fmla="*/ 286 w 606"/>
              <a:gd name="T53" fmla="*/ 377 h 567"/>
              <a:gd name="T54" fmla="*/ 262 w 606"/>
              <a:gd name="T55" fmla="*/ 367 h 567"/>
              <a:gd name="T56" fmla="*/ 253 w 606"/>
              <a:gd name="T57" fmla="*/ 342 h 567"/>
              <a:gd name="T58" fmla="*/ 277 w 606"/>
              <a:gd name="T59" fmla="*/ 235 h 567"/>
              <a:gd name="T60" fmla="*/ 265 w 606"/>
              <a:gd name="T61" fmla="*/ 247 h 567"/>
              <a:gd name="T62" fmla="*/ 254 w 606"/>
              <a:gd name="T63" fmla="*/ 257 h 567"/>
              <a:gd name="T64" fmla="*/ 219 w 606"/>
              <a:gd name="T65" fmla="*/ 230 h 567"/>
              <a:gd name="T66" fmla="*/ 231 w 606"/>
              <a:gd name="T67" fmla="*/ 216 h 567"/>
              <a:gd name="T68" fmla="*/ 287 w 606"/>
              <a:gd name="T69" fmla="*/ 169 h 567"/>
              <a:gd name="T70" fmla="*/ 325 w 606"/>
              <a:gd name="T71" fmla="*/ 156 h 567"/>
              <a:gd name="T72" fmla="*/ 346 w 606"/>
              <a:gd name="T73" fmla="*/ 163 h 567"/>
              <a:gd name="T74" fmla="*/ 356 w 606"/>
              <a:gd name="T75" fmla="*/ 184 h 567"/>
              <a:gd name="T76" fmla="*/ 341 w 606"/>
              <a:gd name="T77" fmla="*/ 242 h 567"/>
              <a:gd name="T78" fmla="*/ 325 w 606"/>
              <a:gd name="T79" fmla="*/ 301 h 567"/>
              <a:gd name="T80" fmla="*/ 343 w 606"/>
              <a:gd name="T81" fmla="*/ 285 h 567"/>
              <a:gd name="T82" fmla="*/ 355 w 606"/>
              <a:gd name="T83" fmla="*/ 274 h 567"/>
              <a:gd name="T84" fmla="*/ 387 w 606"/>
              <a:gd name="T85" fmla="*/ 305 h 567"/>
              <a:gd name="T86" fmla="*/ 374 w 606"/>
              <a:gd name="T87" fmla="*/ 317 h 5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6"/>
              <a:gd name="T133" fmla="*/ 0 h 567"/>
              <a:gd name="T134" fmla="*/ 606 w 606"/>
              <a:gd name="T135" fmla="*/ 567 h 5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4" name="Group 12"/>
          <p:cNvGrpSpPr>
            <a:grpSpLocks/>
          </p:cNvGrpSpPr>
          <p:nvPr/>
        </p:nvGrpSpPr>
        <p:grpSpPr bwMode="auto">
          <a:xfrm>
            <a:off x="3876675" y="500063"/>
            <a:ext cx="381000" cy="382587"/>
            <a:chOff x="0" y="0"/>
            <a:chExt cx="1212" cy="1212"/>
          </a:xfrm>
        </p:grpSpPr>
        <p:sp>
          <p:nvSpPr>
            <p:cNvPr id="6157" name="Freeform 34"/>
            <p:cNvSpPr>
              <a:spLocks/>
            </p:cNvSpPr>
            <p:nvPr/>
          </p:nvSpPr>
          <p:spPr bwMode="auto">
            <a:xfrm>
              <a:off x="267" y="0"/>
              <a:ext cx="678" cy="549"/>
            </a:xfrm>
            <a:custGeom>
              <a:avLst/>
              <a:gdLst>
                <a:gd name="T0" fmla="*/ 0 w 287"/>
                <a:gd name="T1" fmla="*/ 0 h 232"/>
                <a:gd name="T2" fmla="*/ 287 w 287"/>
                <a:gd name="T3" fmla="*/ 232 h 232"/>
              </a:gdLst>
              <a:ahLst/>
              <a:cxnLst/>
              <a:rect l="T0" t="T1" r="T2" b="T3"/>
              <a:pathLst/>
            </a:custGeom>
            <a:solidFill>
              <a:srgbClr val="C6AE34"/>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6158" name="Freeform 35"/>
            <p:cNvSpPr>
              <a:spLocks/>
            </p:cNvSpPr>
            <p:nvPr/>
          </p:nvSpPr>
          <p:spPr bwMode="auto">
            <a:xfrm>
              <a:off x="0" y="605"/>
              <a:ext cx="1212" cy="607"/>
            </a:xfrm>
            <a:custGeom>
              <a:avLst/>
              <a:gdLst>
                <a:gd name="T0" fmla="*/ 0 w 513"/>
                <a:gd name="T1" fmla="*/ 0 h 257"/>
                <a:gd name="T2" fmla="*/ 513 w 513"/>
                <a:gd name="T3" fmla="*/ 257 h 257"/>
              </a:gdLst>
              <a:ahLst/>
              <a:cxnLst/>
              <a:rect l="T0" t="T1" r="T2" b="T3"/>
              <a:pathLst/>
            </a:custGeom>
            <a:solidFill>
              <a:srgbClr val="C6AE34"/>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6159" name="Freeform 40"/>
          <p:cNvSpPr>
            <a:spLocks noEditPoints="1" noChangeArrowheads="1"/>
          </p:cNvSpPr>
          <p:nvPr/>
        </p:nvSpPr>
        <p:spPr bwMode="auto">
          <a:xfrm>
            <a:off x="4741863" y="563563"/>
            <a:ext cx="473075" cy="319087"/>
          </a:xfrm>
          <a:custGeom>
            <a:avLst/>
            <a:gdLst>
              <a:gd name="T0" fmla="*/ 594 w 655"/>
              <a:gd name="T1" fmla="*/ 0 h 441"/>
              <a:gd name="T2" fmla="*/ 62 w 655"/>
              <a:gd name="T3" fmla="*/ 0 h 441"/>
              <a:gd name="T4" fmla="*/ 0 w 655"/>
              <a:gd name="T5" fmla="*/ 64 h 441"/>
              <a:gd name="T6" fmla="*/ 0 w 655"/>
              <a:gd name="T7" fmla="*/ 378 h 441"/>
              <a:gd name="T8" fmla="*/ 62 w 655"/>
              <a:gd name="T9" fmla="*/ 441 h 441"/>
              <a:gd name="T10" fmla="*/ 594 w 655"/>
              <a:gd name="T11" fmla="*/ 441 h 441"/>
              <a:gd name="T12" fmla="*/ 655 w 655"/>
              <a:gd name="T13" fmla="*/ 378 h 441"/>
              <a:gd name="T14" fmla="*/ 655 w 655"/>
              <a:gd name="T15" fmla="*/ 64 h 441"/>
              <a:gd name="T16" fmla="*/ 594 w 655"/>
              <a:gd name="T17" fmla="*/ 0 h 441"/>
              <a:gd name="T18" fmla="*/ 298 w 655"/>
              <a:gd name="T19" fmla="*/ 228 h 441"/>
              <a:gd name="T20" fmla="*/ 77 w 655"/>
              <a:gd name="T21" fmla="*/ 358 h 441"/>
              <a:gd name="T22" fmla="*/ 77 w 655"/>
              <a:gd name="T23" fmla="*/ 94 h 441"/>
              <a:gd name="T24" fmla="*/ 298 w 655"/>
              <a:gd name="T25" fmla="*/ 228 h 441"/>
              <a:gd name="T26" fmla="*/ 123 w 655"/>
              <a:gd name="T27" fmla="*/ 77 h 441"/>
              <a:gd name="T28" fmla="*/ 556 w 655"/>
              <a:gd name="T29" fmla="*/ 77 h 441"/>
              <a:gd name="T30" fmla="*/ 336 w 655"/>
              <a:gd name="T31" fmla="*/ 206 h 441"/>
              <a:gd name="T32" fmla="*/ 123 w 655"/>
              <a:gd name="T33" fmla="*/ 77 h 441"/>
              <a:gd name="T34" fmla="*/ 336 w 655"/>
              <a:gd name="T35" fmla="*/ 251 h 441"/>
              <a:gd name="T36" fmla="*/ 523 w 655"/>
              <a:gd name="T37" fmla="*/ 364 h 441"/>
              <a:gd name="T38" fmla="*/ 142 w 655"/>
              <a:gd name="T39" fmla="*/ 364 h 441"/>
              <a:gd name="T40" fmla="*/ 336 w 655"/>
              <a:gd name="T41" fmla="*/ 251 h 441"/>
              <a:gd name="T42" fmla="*/ 373 w 655"/>
              <a:gd name="T43" fmla="*/ 229 h 441"/>
              <a:gd name="T44" fmla="*/ 578 w 655"/>
              <a:gd name="T45" fmla="*/ 109 h 441"/>
              <a:gd name="T46" fmla="*/ 578 w 655"/>
              <a:gd name="T47" fmla="*/ 353 h 441"/>
              <a:gd name="T48" fmla="*/ 373 w 655"/>
              <a:gd name="T49" fmla="*/ 229 h 4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55"/>
              <a:gd name="T76" fmla="*/ 0 h 441"/>
              <a:gd name="T77" fmla="*/ 655 w 655"/>
              <a:gd name="T78" fmla="*/ 441 h 4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5" name="Group 16"/>
          <p:cNvGrpSpPr>
            <a:grpSpLocks/>
          </p:cNvGrpSpPr>
          <p:nvPr/>
        </p:nvGrpSpPr>
        <p:grpSpPr bwMode="auto">
          <a:xfrm>
            <a:off x="2984500" y="500063"/>
            <a:ext cx="303213" cy="382587"/>
            <a:chOff x="0" y="0"/>
            <a:chExt cx="1139825" cy="1436688"/>
          </a:xfrm>
        </p:grpSpPr>
        <p:sp>
          <p:nvSpPr>
            <p:cNvPr id="6161" name="Freeform 62"/>
            <p:cNvSpPr>
              <a:spLocks/>
            </p:cNvSpPr>
            <p:nvPr/>
          </p:nvSpPr>
          <p:spPr bwMode="auto">
            <a:xfrm>
              <a:off x="0" y="566738"/>
              <a:ext cx="1139825" cy="869950"/>
            </a:xfrm>
            <a:custGeom>
              <a:avLst/>
              <a:gdLst>
                <a:gd name="T0" fmla="*/ 0 w 304"/>
                <a:gd name="T1" fmla="*/ 0 h 232"/>
                <a:gd name="T2" fmla="*/ 304 w 304"/>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6162" name="Freeform 61"/>
            <p:cNvSpPr>
              <a:spLocks/>
            </p:cNvSpPr>
            <p:nvPr/>
          </p:nvSpPr>
          <p:spPr bwMode="auto">
            <a:xfrm>
              <a:off x="71438" y="0"/>
              <a:ext cx="990600" cy="495300"/>
            </a:xfrm>
            <a:custGeom>
              <a:avLst/>
              <a:gdLst>
                <a:gd name="T0" fmla="*/ 0 w 264"/>
                <a:gd name="T1" fmla="*/ 0 h 132"/>
                <a:gd name="T2" fmla="*/ 264 w 264"/>
                <a:gd name="T3" fmla="*/ 132 h 1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25" name="TextBox 24"/>
          <p:cNvSpPr txBox="1"/>
          <p:nvPr/>
        </p:nvSpPr>
        <p:spPr>
          <a:xfrm>
            <a:off x="132750" y="201992"/>
            <a:ext cx="653064" cy="769441"/>
          </a:xfrm>
          <a:prstGeom prst="rect">
            <a:avLst/>
          </a:prstGeom>
          <a:noFill/>
        </p:spPr>
        <p:txBody>
          <a:bodyPr wrap="square" rtlCol="0">
            <a:spAutoFit/>
          </a:bodyPr>
          <a:lstStyle/>
          <a:p>
            <a:r>
              <a:rPr lang="en-US" altLang="zh-CN" sz="4400" dirty="0" smtClean="0">
                <a:solidFill>
                  <a:schemeClr val="bg1"/>
                </a:solidFill>
                <a:latin typeface="DFPPOP3W12-B5" pitchFamily="82" charset="-120"/>
                <a:ea typeface="DFPPOP3W12-B5" pitchFamily="82" charset="-120"/>
              </a:rPr>
              <a:t>8</a:t>
            </a:r>
            <a:endParaRPr lang="zh-CN" altLang="en-US" sz="4400" dirty="0">
              <a:solidFill>
                <a:schemeClr val="bg1"/>
              </a:solidFill>
              <a:latin typeface="DFPPOP3W12-B5" pitchFamily="82" charset="-120"/>
              <a:ea typeface="DFPPOP3W12-B5" pitchFamily="82" charset="-120"/>
            </a:endParaRPr>
          </a:p>
        </p:txBody>
      </p:sp>
      <p:sp>
        <p:nvSpPr>
          <p:cNvPr id="26" name="矩形 8"/>
          <p:cNvSpPr>
            <a:spLocks noChangeArrowheads="1"/>
          </p:cNvSpPr>
          <p:nvPr/>
        </p:nvSpPr>
        <p:spPr bwMode="auto">
          <a:xfrm>
            <a:off x="785813" y="1373188"/>
            <a:ext cx="2448106"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4400" b="1" dirty="0" smtClean="0">
                <a:solidFill>
                  <a:schemeClr val="bg1"/>
                </a:solidFill>
                <a:latin typeface="张海山锐线体简" pitchFamily="2" charset="-122"/>
                <a:ea typeface="张海山锐线体简" pitchFamily="2" charset="-122"/>
                <a:sym typeface="Impact" pitchFamily="34" charset="0"/>
              </a:rPr>
              <a:t>互利互惠</a:t>
            </a:r>
            <a:endParaRPr lang="zh-CN" altLang="en-US" sz="4400" b="1" dirty="0">
              <a:solidFill>
                <a:schemeClr val="bg1"/>
              </a:solidFill>
              <a:latin typeface="张海山锐线体简" pitchFamily="2" charset="-122"/>
              <a:ea typeface="张海山锐线体简" pitchFamily="2" charset="-122"/>
            </a:endParaRPr>
          </a:p>
        </p:txBody>
      </p:sp>
      <p:pic>
        <p:nvPicPr>
          <p:cNvPr id="27" name="Picture 2" descr="E:\0 大三下春夏学期课程\用户体验与产品创新设计\过程图\000.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41785" y="2564604"/>
            <a:ext cx="5439502" cy="3836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椭圆 1"/>
          <p:cNvSpPr/>
          <p:nvPr/>
        </p:nvSpPr>
        <p:spPr>
          <a:xfrm>
            <a:off x="6271564" y="2638960"/>
            <a:ext cx="1325822" cy="1325822"/>
          </a:xfrm>
          <a:prstGeom prst="ellipse">
            <a:avLst/>
          </a:prstGeom>
          <a:noFill/>
          <a:ln>
            <a:solidFill>
              <a:srgbClr val="CC444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3" name="矩形 25"/>
          <p:cNvSpPr>
            <a:spLocks noChangeArrowheads="1"/>
          </p:cNvSpPr>
          <p:nvPr/>
        </p:nvSpPr>
        <p:spPr bwMode="auto">
          <a:xfrm>
            <a:off x="7381287" y="3296972"/>
            <a:ext cx="1656759"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1200" b="1" dirty="0" smtClean="0">
                <a:solidFill>
                  <a:schemeClr val="bg1"/>
                </a:solidFill>
                <a:latin typeface="张海山锐线体简" pitchFamily="2" charset="-122"/>
                <a:ea typeface="张海山锐线体简" pitchFamily="2" charset="-122"/>
              </a:rPr>
              <a:t>目标受众</a:t>
            </a:r>
            <a:endParaRPr lang="en-US" altLang="zh-CN" sz="1200" b="1" dirty="0" smtClean="0">
              <a:solidFill>
                <a:schemeClr val="bg1"/>
              </a:solidFill>
              <a:latin typeface="张海山锐线体简" pitchFamily="2" charset="-122"/>
              <a:ea typeface="张海山锐线体简" pitchFamily="2" charset="-122"/>
            </a:endParaRPr>
          </a:p>
          <a:p>
            <a:r>
              <a:rPr lang="zh-CN" altLang="en-US" sz="1200" dirty="0" smtClean="0">
                <a:solidFill>
                  <a:schemeClr val="bg1"/>
                </a:solidFill>
                <a:latin typeface="张海山锐线体简" pitchFamily="2" charset="-122"/>
                <a:ea typeface="张海山锐线体简" pitchFamily="2" charset="-122"/>
              </a:rPr>
              <a:t>方便不尴尬地购买卫生巾； 多一种方式表表达爱意； 从而促进男女双方的感情。</a:t>
            </a:r>
            <a:endParaRPr lang="en-US" altLang="zh-CN" sz="1200" dirty="0" smtClean="0">
              <a:solidFill>
                <a:schemeClr val="bg1"/>
              </a:solidFill>
              <a:latin typeface="张海山锐线体简" pitchFamily="2" charset="-122"/>
              <a:ea typeface="张海山锐线体简" pitchFamily="2" charset="-122"/>
            </a:endParaRPr>
          </a:p>
          <a:p>
            <a:endParaRPr lang="zh-CN" altLang="en-US" sz="1200" dirty="0">
              <a:solidFill>
                <a:schemeClr val="bg1"/>
              </a:solidFill>
              <a:ea typeface="宋体" pitchFamily="2" charset="-122"/>
            </a:endParaRPr>
          </a:p>
        </p:txBody>
      </p:sp>
      <p:sp>
        <p:nvSpPr>
          <p:cNvPr id="29" name="椭圆 28"/>
          <p:cNvSpPr/>
          <p:nvPr/>
        </p:nvSpPr>
        <p:spPr>
          <a:xfrm>
            <a:off x="1686192" y="2316587"/>
            <a:ext cx="1325822" cy="1325822"/>
          </a:xfrm>
          <a:prstGeom prst="ellipse">
            <a:avLst/>
          </a:prstGeom>
          <a:noFill/>
          <a:ln>
            <a:solidFill>
              <a:srgbClr val="CC444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5"/>
          <p:cNvSpPr>
            <a:spLocks noChangeArrowheads="1"/>
          </p:cNvSpPr>
          <p:nvPr/>
        </p:nvSpPr>
        <p:spPr bwMode="auto">
          <a:xfrm>
            <a:off x="172936" y="2316587"/>
            <a:ext cx="1656759"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en-US" sz="1200" b="1" dirty="0" smtClean="0">
                <a:solidFill>
                  <a:schemeClr val="bg1"/>
                </a:solidFill>
                <a:latin typeface="张海山锐线体简" pitchFamily="2" charset="-122"/>
                <a:ea typeface="张海山锐线体简" pitchFamily="2" charset="-122"/>
              </a:rPr>
              <a:t>卫生巾厂家，暖宝宝、小床垫等厂家</a:t>
            </a:r>
            <a:endParaRPr lang="en-US" altLang="zh-CN" sz="1200" b="1" dirty="0" smtClean="0">
              <a:solidFill>
                <a:schemeClr val="bg1"/>
              </a:solidFill>
              <a:latin typeface="张海山锐线体简" pitchFamily="2" charset="-122"/>
              <a:ea typeface="张海山锐线体简" pitchFamily="2" charset="-122"/>
            </a:endParaRPr>
          </a:p>
          <a:p>
            <a:r>
              <a:rPr lang="zh-CN" altLang="en-US" sz="1200" dirty="0" smtClean="0">
                <a:solidFill>
                  <a:schemeClr val="bg1"/>
                </a:solidFill>
                <a:latin typeface="张海山锐线体简" pitchFamily="2" charset="-122"/>
                <a:ea typeface="张海山锐线体简" pitchFamily="2" charset="-122"/>
              </a:rPr>
              <a:t>为其拓宽销售渠道，提高销售额。</a:t>
            </a:r>
            <a:endParaRPr lang="zh-CN" altLang="en-US" sz="1200" dirty="0">
              <a:solidFill>
                <a:schemeClr val="bg1"/>
              </a:solidFill>
              <a:ea typeface="宋体" pitchFamily="2" charset="-122"/>
            </a:endParaRPr>
          </a:p>
        </p:txBody>
      </p:sp>
      <p:sp>
        <p:nvSpPr>
          <p:cNvPr id="31" name="椭圆 30"/>
          <p:cNvSpPr/>
          <p:nvPr/>
        </p:nvSpPr>
        <p:spPr>
          <a:xfrm>
            <a:off x="1625204" y="3786779"/>
            <a:ext cx="1325822" cy="1325822"/>
          </a:xfrm>
          <a:prstGeom prst="ellipse">
            <a:avLst/>
          </a:prstGeom>
          <a:noFill/>
          <a:ln>
            <a:solidFill>
              <a:srgbClr val="CC444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25"/>
          <p:cNvSpPr>
            <a:spLocks noChangeArrowheads="1"/>
          </p:cNvSpPr>
          <p:nvPr/>
        </p:nvSpPr>
        <p:spPr bwMode="auto">
          <a:xfrm>
            <a:off x="394086" y="3964781"/>
            <a:ext cx="1656759"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sz="1200" b="1" dirty="0" smtClean="0">
                <a:solidFill>
                  <a:schemeClr val="bg1"/>
                </a:solidFill>
                <a:latin typeface="张海山锐线体简" pitchFamily="2" charset="-122"/>
                <a:ea typeface="张海山锐线体简" pitchFamily="2" charset="-122"/>
              </a:rPr>
              <a:t>QQ</a:t>
            </a:r>
            <a:r>
              <a:rPr lang="zh-CN" altLang="en-US" sz="1200" b="1" dirty="0" smtClean="0">
                <a:solidFill>
                  <a:schemeClr val="bg1"/>
                </a:solidFill>
                <a:latin typeface="张海山锐线体简" pitchFamily="2" charset="-122"/>
                <a:ea typeface="张海山锐线体简" pitchFamily="2" charset="-122"/>
              </a:rPr>
              <a:t>等社交平台</a:t>
            </a:r>
            <a:endParaRPr lang="en-US" altLang="zh-CN" sz="1200" b="1" dirty="0" smtClean="0">
              <a:solidFill>
                <a:schemeClr val="bg1"/>
              </a:solidFill>
              <a:latin typeface="张海山锐线体简" pitchFamily="2" charset="-122"/>
              <a:ea typeface="张海山锐线体简" pitchFamily="2" charset="-122"/>
            </a:endParaRPr>
          </a:p>
          <a:p>
            <a:r>
              <a:rPr lang="zh-CN" altLang="en-US" sz="1200" dirty="0" smtClean="0">
                <a:solidFill>
                  <a:schemeClr val="bg1"/>
                </a:solidFill>
                <a:latin typeface="张海山锐线体简" pitchFamily="2" charset="-122"/>
                <a:ea typeface="张海山锐线体简" pitchFamily="2" charset="-122"/>
              </a:rPr>
              <a:t>增加用户量，提高知名度</a:t>
            </a:r>
            <a:endParaRPr lang="en-US" altLang="zh-CN" sz="1200" dirty="0" smtClean="0">
              <a:solidFill>
                <a:schemeClr val="bg1"/>
              </a:solidFill>
              <a:latin typeface="张海山锐线体简" pitchFamily="2" charset="-122"/>
              <a:ea typeface="张海山锐线体简" pitchFamily="2" charset="-122"/>
            </a:endParaRPr>
          </a:p>
          <a:p>
            <a:endParaRPr lang="en-US" altLang="zh-CN" sz="1200" dirty="0">
              <a:solidFill>
                <a:schemeClr val="bg1"/>
              </a:solidFill>
              <a:latin typeface="张海山锐线体简" pitchFamily="2" charset="-122"/>
              <a:ea typeface="张海山锐线体简" pitchFamily="2" charset="-122"/>
            </a:endParaRPr>
          </a:p>
          <a:p>
            <a:r>
              <a:rPr lang="zh-CN" altLang="en-US" sz="1200" b="1" dirty="0" smtClean="0">
                <a:solidFill>
                  <a:schemeClr val="bg1"/>
                </a:solidFill>
                <a:latin typeface="张海山锐线体简" pitchFamily="2" charset="-122"/>
                <a:ea typeface="张海山锐线体简" pitchFamily="2" charset="-122"/>
              </a:rPr>
              <a:t>物流公司</a:t>
            </a:r>
            <a:endParaRPr lang="en-US" altLang="zh-CN" sz="1200" b="1" dirty="0" smtClean="0">
              <a:solidFill>
                <a:schemeClr val="bg1"/>
              </a:solidFill>
              <a:latin typeface="张海山锐线体简" pitchFamily="2" charset="-122"/>
              <a:ea typeface="张海山锐线体简" pitchFamily="2" charset="-122"/>
            </a:endParaRPr>
          </a:p>
          <a:p>
            <a:r>
              <a:rPr lang="zh-CN" altLang="en-US" sz="1200" dirty="0" smtClean="0">
                <a:solidFill>
                  <a:schemeClr val="bg1"/>
                </a:solidFill>
                <a:latin typeface="张海山锐线体简" pitchFamily="2" charset="-122"/>
                <a:ea typeface="张海山锐线体简" pitchFamily="2" charset="-122"/>
              </a:rPr>
              <a:t>提高知名度，有钱赚</a:t>
            </a:r>
            <a:endParaRPr lang="en-US" altLang="zh-CN" sz="1200" dirty="0" smtClean="0">
              <a:solidFill>
                <a:schemeClr val="bg1"/>
              </a:solidFill>
              <a:latin typeface="张海山锐线体简" pitchFamily="2" charset="-122"/>
              <a:ea typeface="张海山锐线体简" pitchFamily="2" charset="-122"/>
            </a:endParaRPr>
          </a:p>
          <a:p>
            <a:endParaRPr lang="en-US" altLang="zh-CN" sz="1200" dirty="0">
              <a:solidFill>
                <a:schemeClr val="bg1"/>
              </a:solidFill>
              <a:latin typeface="张海山锐线体简" pitchFamily="2" charset="-122"/>
              <a:ea typeface="张海山锐线体简" pitchFamily="2" charset="-122"/>
            </a:endParaRPr>
          </a:p>
        </p:txBody>
      </p:sp>
      <p:sp>
        <p:nvSpPr>
          <p:cNvPr id="33" name="直接连接符 31"/>
          <p:cNvSpPr>
            <a:spLocks noChangeShapeType="1"/>
          </p:cNvSpPr>
          <p:nvPr/>
        </p:nvSpPr>
        <p:spPr bwMode="auto">
          <a:xfrm>
            <a:off x="928688" y="2202598"/>
            <a:ext cx="3024187" cy="1587"/>
          </a:xfrm>
          <a:prstGeom prst="line">
            <a:avLst/>
          </a:prstGeom>
          <a:noFill/>
          <a:ln w="9525" cap="flat" cmpd="sng">
            <a:solidFill>
              <a:schemeClr val="bg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8" name="Rectangle 1"/>
          <p:cNvSpPr>
            <a:spLocks noChangeArrowheads="1"/>
          </p:cNvSpPr>
          <p:nvPr/>
        </p:nvSpPr>
        <p:spPr bwMode="auto">
          <a:xfrm>
            <a:off x="928662" y="142852"/>
            <a:ext cx="6715172"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600" b="1" dirty="0" smtClean="0">
                <a:solidFill>
                  <a:srgbClr val="333333"/>
                </a:solidFill>
                <a:latin typeface="微软雅黑" pitchFamily="34" charset="-122"/>
                <a:ea typeface="微软雅黑" pitchFamily="34" charset="-122"/>
                <a:cs typeface="宋体" pitchFamily="2" charset="-122"/>
              </a:rPr>
              <a:t>幻灯片八：</a:t>
            </a:r>
            <a:endParaRPr lang="en-US" altLang="zh-CN" sz="1600" b="1" dirty="0" smtClean="0">
              <a:solidFill>
                <a:srgbClr val="333333"/>
              </a:solidFill>
              <a:latin typeface="微软雅黑" pitchFamily="34" charset="-122"/>
              <a:ea typeface="微软雅黑" pitchFamily="34" charset="-122"/>
              <a:cs typeface="宋体" pitchFamily="2" charset="-122"/>
            </a:endParaRPr>
          </a:p>
          <a:p>
            <a:pPr lvl="0" fontAlgn="base">
              <a:spcBef>
                <a:spcPct val="0"/>
              </a:spcBef>
              <a:spcAft>
                <a:spcPct val="0"/>
              </a:spcAft>
            </a:pPr>
            <a:r>
              <a:rPr lang="zh-CN" altLang="en-US" sz="3600" b="1" dirty="0" smtClean="0">
                <a:solidFill>
                  <a:srgbClr val="333333"/>
                </a:solidFill>
                <a:latin typeface="微软雅黑" pitchFamily="34" charset="-122"/>
                <a:ea typeface="微软雅黑" pitchFamily="34" charset="-122"/>
                <a:cs typeface="宋体" pitchFamily="2" charset="-122"/>
              </a:rPr>
              <a:t>鼓励改变（介绍方案的好处）</a:t>
            </a:r>
            <a:endParaRPr kumimoji="0" lang="zh-CN" sz="6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4" name="Rectangle 2"/>
          <p:cNvSpPr>
            <a:spLocks noChangeArrowheads="1"/>
          </p:cNvSpPr>
          <p:nvPr/>
        </p:nvSpPr>
        <p:spPr bwMode="auto">
          <a:xfrm>
            <a:off x="4076697" y="1571612"/>
            <a:ext cx="4357686"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000" dirty="0" smtClean="0">
                <a:solidFill>
                  <a:srgbClr val="333333"/>
                </a:solidFill>
                <a:latin typeface="微软雅黑" pitchFamily="34" charset="-122"/>
                <a:ea typeface="微软雅黑" pitchFamily="34" charset="-122"/>
                <a:cs typeface="宋体" pitchFamily="2" charset="-122"/>
              </a:rPr>
              <a:t>将听众的注意力从关注改变的原因转移到改变的动力上。考虑方案给相关股东带来的好处，还有帮助你实现方案的人的利益。</a:t>
            </a:r>
          </a:p>
        </p:txBody>
      </p:sp>
      <p:sp>
        <p:nvSpPr>
          <p:cNvPr id="35" name="Rectangle 2"/>
          <p:cNvSpPr>
            <a:spLocks noChangeArrowheads="1"/>
          </p:cNvSpPr>
          <p:nvPr/>
        </p:nvSpPr>
        <p:spPr bwMode="auto">
          <a:xfrm>
            <a:off x="4071934" y="1142984"/>
            <a:ext cx="5429288" cy="4589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lang="zh-CN" altLang="en-US" b="1" dirty="0" smtClean="0">
                <a:solidFill>
                  <a:schemeClr val="tx1">
                    <a:lumMod val="85000"/>
                    <a:lumOff val="15000"/>
                  </a:schemeClr>
                </a:solidFill>
                <a:latin typeface="微软雅黑" pitchFamily="34" charset="-122"/>
                <a:ea typeface="微软雅黑" pitchFamily="34" charset="-122"/>
                <a:cs typeface="宋体" pitchFamily="2" charset="-122"/>
              </a:rPr>
              <a:t>说明</a:t>
            </a:r>
            <a:r>
              <a:rPr kumimoji="0" lang="zh-CN" altLang="en-US"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rPr>
              <a:t>消费者和股东采纳你的方案获得的好处</a:t>
            </a:r>
            <a:endParaRPr kumimoji="0" lang="zh-CN"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endParaRPr>
          </a:p>
        </p:txBody>
      </p:sp>
    </p:spTree>
    <p:extLst>
      <p:ext uri="{BB962C8B-B14F-4D97-AF65-F5344CB8AC3E}">
        <p14:creationId xmlns="" xmlns:p14="http://schemas.microsoft.com/office/powerpoint/2010/main" val="701016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7158" y="214290"/>
            <a:ext cx="4134465" cy="523220"/>
          </a:xfrm>
          <a:prstGeom prst="rect">
            <a:avLst/>
          </a:prstGeom>
        </p:spPr>
        <p:txBody>
          <a:bodyPr wrap="none">
            <a:spAutoFit/>
          </a:bodyPr>
          <a:lstStyle/>
          <a:p>
            <a:r>
              <a:rPr lang="zh-CN" altLang="en-US" sz="2800" dirty="0">
                <a:solidFill>
                  <a:schemeClr val="tx1">
                    <a:lumMod val="75000"/>
                    <a:lumOff val="25000"/>
                  </a:schemeClr>
                </a:solidFill>
                <a:latin typeface="方正兰亭粗黑简体" pitchFamily="2" charset="-122"/>
                <a:ea typeface="方正兰亭粗黑简体" pitchFamily="2" charset="-122"/>
              </a:rPr>
              <a:t>顾客体验行程环使用说明</a:t>
            </a:r>
          </a:p>
        </p:txBody>
      </p:sp>
      <p:pic>
        <p:nvPicPr>
          <p:cNvPr id="57346" name="Picture 2"/>
          <p:cNvPicPr>
            <a:picLocks noChangeAspect="1" noChangeArrowheads="1"/>
          </p:cNvPicPr>
          <p:nvPr/>
        </p:nvPicPr>
        <p:blipFill>
          <a:blip r:embed="rId2"/>
          <a:srcRect/>
          <a:stretch>
            <a:fillRect/>
          </a:stretch>
        </p:blipFill>
        <p:spPr bwMode="auto">
          <a:xfrm>
            <a:off x="285720" y="1714488"/>
            <a:ext cx="6867931" cy="4815972"/>
          </a:xfrm>
          <a:prstGeom prst="rect">
            <a:avLst/>
          </a:prstGeom>
          <a:noFill/>
          <a:ln w="9525">
            <a:noFill/>
            <a:miter lim="800000"/>
            <a:headEnd/>
            <a:tailEnd/>
          </a:ln>
          <a:effectLst/>
        </p:spPr>
      </p:pic>
      <p:sp>
        <p:nvSpPr>
          <p:cNvPr id="7" name="矩形 6"/>
          <p:cNvSpPr/>
          <p:nvPr/>
        </p:nvSpPr>
        <p:spPr>
          <a:xfrm>
            <a:off x="4662488" y="990583"/>
            <a:ext cx="2236510" cy="338554"/>
          </a:xfrm>
          <a:prstGeom prst="rect">
            <a:avLst/>
          </a:prstGeom>
        </p:spPr>
        <p:txBody>
          <a:bodyPr wrap="none">
            <a:spAutoFit/>
          </a:bodyPr>
          <a:lstStyle/>
          <a:p>
            <a:r>
              <a:rPr lang="zh-CN" altLang="en-US" sz="1600" dirty="0" smtClean="0">
                <a:solidFill>
                  <a:srgbClr val="FF0066"/>
                </a:solidFill>
                <a:latin typeface="微软雅黑" pitchFamily="34" charset="-122"/>
                <a:ea typeface="微软雅黑" pitchFamily="34" charset="-122"/>
              </a:rPr>
              <a:t>配合观察</a:t>
            </a:r>
            <a:r>
              <a:rPr lang="zh-CN" altLang="en-US" sz="1600" dirty="0">
                <a:solidFill>
                  <a:srgbClr val="FF0066"/>
                </a:solidFill>
                <a:latin typeface="微软雅黑" pitchFamily="34" charset="-122"/>
                <a:ea typeface="微软雅黑" pitchFamily="34" charset="-122"/>
              </a:rPr>
              <a:t>、</a:t>
            </a:r>
            <a:r>
              <a:rPr lang="zh-CN" altLang="en-US" sz="1600" dirty="0" smtClean="0">
                <a:solidFill>
                  <a:srgbClr val="FF0066"/>
                </a:solidFill>
                <a:latin typeface="微软雅黑" pitchFamily="34" charset="-122"/>
                <a:ea typeface="微软雅黑" pitchFamily="34" charset="-122"/>
              </a:rPr>
              <a:t>影子法使用</a:t>
            </a:r>
            <a:endParaRPr lang="zh-CN" altLang="en-US" sz="1600" dirty="0">
              <a:solidFill>
                <a:srgbClr val="FF0066"/>
              </a:solidFill>
              <a:latin typeface="微软雅黑" pitchFamily="34" charset="-122"/>
              <a:ea typeface="微软雅黑" pitchFamily="34" charset="-122"/>
            </a:endParaRPr>
          </a:p>
        </p:txBody>
      </p:sp>
      <p:sp>
        <p:nvSpPr>
          <p:cNvPr id="8" name="矩形 7"/>
          <p:cNvSpPr/>
          <p:nvPr/>
        </p:nvSpPr>
        <p:spPr>
          <a:xfrm>
            <a:off x="4643438" y="357166"/>
            <a:ext cx="2852063" cy="584775"/>
          </a:xfrm>
          <a:prstGeom prst="rect">
            <a:avLst/>
          </a:prstGeom>
        </p:spPr>
        <p:txBody>
          <a:bodyPr wrap="none">
            <a:spAutoFit/>
          </a:bodyPr>
          <a:lstStyle/>
          <a:p>
            <a:r>
              <a:rPr lang="zh-CN" altLang="en-US" sz="1600" dirty="0" smtClean="0">
                <a:solidFill>
                  <a:srgbClr val="FF0066"/>
                </a:solidFill>
                <a:latin typeface="微软雅黑" pitchFamily="34" charset="-122"/>
                <a:ea typeface="微软雅黑" pitchFamily="34" charset="-122"/>
              </a:rPr>
              <a:t>为什么？</a:t>
            </a:r>
            <a:endParaRPr lang="en-US" altLang="zh-CN" sz="1600" dirty="0" smtClean="0">
              <a:solidFill>
                <a:srgbClr val="FF0066"/>
              </a:solidFill>
              <a:latin typeface="微软雅黑" pitchFamily="34" charset="-122"/>
              <a:ea typeface="微软雅黑" pitchFamily="34" charset="-122"/>
            </a:endParaRPr>
          </a:p>
          <a:p>
            <a:r>
              <a:rPr lang="zh-CN" altLang="en-US" sz="1600" dirty="0" smtClean="0">
                <a:solidFill>
                  <a:srgbClr val="FF0066"/>
                </a:solidFill>
                <a:latin typeface="微软雅黑" pitchFamily="34" charset="-122"/>
                <a:ea typeface="微软雅黑" pitchFamily="34" charset="-122"/>
              </a:rPr>
              <a:t>记录消费者行为进行分析动机</a:t>
            </a:r>
            <a:endParaRPr lang="zh-CN" altLang="en-US" sz="1600" dirty="0">
              <a:solidFill>
                <a:srgbClr val="FF0066"/>
              </a:solidFill>
              <a:latin typeface="微软雅黑" pitchFamily="34" charset="-122"/>
              <a:ea typeface="微软雅黑"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5"/>
          <p:cNvSpPr>
            <a:spLocks noChangeArrowheads="1"/>
          </p:cNvSpPr>
          <p:nvPr/>
        </p:nvSpPr>
        <p:spPr bwMode="auto">
          <a:xfrm>
            <a:off x="0" y="1071563"/>
            <a:ext cx="9144000" cy="5786437"/>
          </a:xfrm>
          <a:prstGeom prst="rect">
            <a:avLst/>
          </a:prstGeom>
          <a:solidFill>
            <a:srgbClr val="AC5D4A"/>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7171" name="Rettangolo arrotondato 27"/>
          <p:cNvSpPr>
            <a:spLocks noChangeArrowheads="1"/>
          </p:cNvSpPr>
          <p:nvPr/>
        </p:nvSpPr>
        <p:spPr bwMode="auto">
          <a:xfrm>
            <a:off x="4071938" y="1357313"/>
            <a:ext cx="4498975" cy="1790700"/>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cap="flat" cmpd="sng">
                <a:solidFill>
                  <a:srgbClr val="395E8A"/>
                </a:solidFill>
                <a:round/>
                <a:headEnd/>
                <a:tailEnd/>
              </a14:hiddenLine>
            </a:ext>
          </a:extLst>
        </p:spPr>
        <p:txBody>
          <a:bodyPr anchor="ctr"/>
          <a:lstStyle/>
          <a:p>
            <a:pPr algn="ctr"/>
            <a:endParaRPr lang="zh-CN" altLang="zh-CN" sz="4800">
              <a:solidFill>
                <a:schemeClr val="bg1"/>
              </a:solidFill>
              <a:latin typeface="Arial Black" pitchFamily="34" charset="0"/>
              <a:sym typeface="Arial Black" pitchFamily="34" charset="0"/>
            </a:endParaRPr>
          </a:p>
        </p:txBody>
      </p:sp>
      <p:sp>
        <p:nvSpPr>
          <p:cNvPr id="7172" name="矩形 12"/>
          <p:cNvSpPr>
            <a:spLocks noChangeArrowheads="1"/>
          </p:cNvSpPr>
          <p:nvPr/>
        </p:nvSpPr>
        <p:spPr bwMode="auto">
          <a:xfrm>
            <a:off x="785813" y="0"/>
            <a:ext cx="8358187" cy="1071563"/>
          </a:xfrm>
          <a:prstGeom prst="rect">
            <a:avLst/>
          </a:prstGeom>
          <a:solidFill>
            <a:srgbClr val="F1F1F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sp>
        <p:nvSpPr>
          <p:cNvPr id="7173" name="矩形 13"/>
          <p:cNvSpPr>
            <a:spLocks noChangeArrowheads="1"/>
          </p:cNvSpPr>
          <p:nvPr/>
        </p:nvSpPr>
        <p:spPr bwMode="auto">
          <a:xfrm>
            <a:off x="0" y="0"/>
            <a:ext cx="857250" cy="1071563"/>
          </a:xfrm>
          <a:prstGeom prst="rect">
            <a:avLst/>
          </a:prstGeom>
          <a:solidFill>
            <a:srgbClr val="CDB53F"/>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ea typeface="宋体" pitchFamily="2" charset="-122"/>
              <a:sym typeface="宋体" pitchFamily="2" charset="-122"/>
            </a:endParaRPr>
          </a:p>
        </p:txBody>
      </p:sp>
      <p:grpSp>
        <p:nvGrpSpPr>
          <p:cNvPr id="2" name="Group 7"/>
          <p:cNvGrpSpPr>
            <a:grpSpLocks/>
          </p:cNvGrpSpPr>
          <p:nvPr/>
        </p:nvGrpSpPr>
        <p:grpSpPr bwMode="auto">
          <a:xfrm>
            <a:off x="1071563" y="563563"/>
            <a:ext cx="409575" cy="333375"/>
            <a:chOff x="0" y="0"/>
            <a:chExt cx="1259" cy="1024"/>
          </a:xfrm>
        </p:grpSpPr>
        <p:sp>
          <p:nvSpPr>
            <p:cNvPr id="7176" name="Freeform 23"/>
            <p:cNvSpPr>
              <a:spLocks/>
            </p:cNvSpPr>
            <p:nvPr/>
          </p:nvSpPr>
          <p:spPr bwMode="auto">
            <a:xfrm>
              <a:off x="0" y="0"/>
              <a:ext cx="1259" cy="598"/>
            </a:xfrm>
            <a:custGeom>
              <a:avLst/>
              <a:gdLst>
                <a:gd name="T0" fmla="*/ 0 w 533"/>
                <a:gd name="T1" fmla="*/ 0 h 253"/>
                <a:gd name="T2" fmla="*/ 533 w 533"/>
                <a:gd name="T3" fmla="*/ 253 h 253"/>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7177" name="Freeform 24"/>
            <p:cNvSpPr>
              <a:spLocks/>
            </p:cNvSpPr>
            <p:nvPr/>
          </p:nvSpPr>
          <p:spPr bwMode="auto">
            <a:xfrm>
              <a:off x="175" y="137"/>
              <a:ext cx="905" cy="887"/>
            </a:xfrm>
            <a:custGeom>
              <a:avLst/>
              <a:gdLst>
                <a:gd name="T0" fmla="*/ 0 w 383"/>
                <a:gd name="T1" fmla="*/ 0 h 375"/>
                <a:gd name="T2" fmla="*/ 383 w 383"/>
                <a:gd name="T3" fmla="*/ 375 h 375"/>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7178" name="Freeform 29"/>
          <p:cNvSpPr>
            <a:spLocks noEditPoints="1" noChangeArrowheads="1"/>
          </p:cNvSpPr>
          <p:nvPr/>
        </p:nvSpPr>
        <p:spPr bwMode="auto">
          <a:xfrm>
            <a:off x="2000250" y="563563"/>
            <a:ext cx="409575" cy="382587"/>
          </a:xfrm>
          <a:custGeom>
            <a:avLst/>
            <a:gdLst>
              <a:gd name="T0" fmla="*/ 519 w 606"/>
              <a:gd name="T1" fmla="*/ 0 h 567"/>
              <a:gd name="T2" fmla="*/ 87 w 606"/>
              <a:gd name="T3" fmla="*/ 0 h 567"/>
              <a:gd name="T4" fmla="*/ 0 w 606"/>
              <a:gd name="T5" fmla="*/ 86 h 567"/>
              <a:gd name="T6" fmla="*/ 0 w 606"/>
              <a:gd name="T7" fmla="*/ 346 h 567"/>
              <a:gd name="T8" fmla="*/ 87 w 606"/>
              <a:gd name="T9" fmla="*/ 432 h 567"/>
              <a:gd name="T10" fmla="*/ 267 w 606"/>
              <a:gd name="T11" fmla="*/ 432 h 567"/>
              <a:gd name="T12" fmla="*/ 267 w 606"/>
              <a:gd name="T13" fmla="*/ 567 h 567"/>
              <a:gd name="T14" fmla="*/ 425 w 606"/>
              <a:gd name="T15" fmla="*/ 432 h 567"/>
              <a:gd name="T16" fmla="*/ 519 w 606"/>
              <a:gd name="T17" fmla="*/ 432 h 567"/>
              <a:gd name="T18" fmla="*/ 583 w 606"/>
              <a:gd name="T19" fmla="*/ 404 h 567"/>
              <a:gd name="T20" fmla="*/ 583 w 606"/>
              <a:gd name="T21" fmla="*/ 404 h 567"/>
              <a:gd name="T22" fmla="*/ 583 w 606"/>
              <a:gd name="T23" fmla="*/ 403 h 567"/>
              <a:gd name="T24" fmla="*/ 606 w 606"/>
              <a:gd name="T25" fmla="*/ 346 h 567"/>
              <a:gd name="T26" fmla="*/ 606 w 606"/>
              <a:gd name="T27" fmla="*/ 86 h 567"/>
              <a:gd name="T28" fmla="*/ 519 w 606"/>
              <a:gd name="T29" fmla="*/ 0 h 567"/>
              <a:gd name="T30" fmla="*/ 291 w 606"/>
              <a:gd name="T31" fmla="*/ 70 h 567"/>
              <a:gd name="T32" fmla="*/ 323 w 606"/>
              <a:gd name="T33" fmla="*/ 55 h 567"/>
              <a:gd name="T34" fmla="*/ 351 w 606"/>
              <a:gd name="T35" fmla="*/ 66 h 567"/>
              <a:gd name="T36" fmla="*/ 361 w 606"/>
              <a:gd name="T37" fmla="*/ 94 h 567"/>
              <a:gd name="T38" fmla="*/ 348 w 606"/>
              <a:gd name="T39" fmla="*/ 127 h 567"/>
              <a:gd name="T40" fmla="*/ 316 w 606"/>
              <a:gd name="T41" fmla="*/ 142 h 567"/>
              <a:gd name="T42" fmla="*/ 289 w 606"/>
              <a:gd name="T43" fmla="*/ 131 h 567"/>
              <a:gd name="T44" fmla="*/ 278 w 606"/>
              <a:gd name="T45" fmla="*/ 103 h 567"/>
              <a:gd name="T46" fmla="*/ 291 w 606"/>
              <a:gd name="T47" fmla="*/ 70 h 567"/>
              <a:gd name="T48" fmla="*/ 374 w 606"/>
              <a:gd name="T49" fmla="*/ 317 h 567"/>
              <a:gd name="T50" fmla="*/ 316 w 606"/>
              <a:gd name="T51" fmla="*/ 367 h 567"/>
              <a:gd name="T52" fmla="*/ 286 w 606"/>
              <a:gd name="T53" fmla="*/ 377 h 567"/>
              <a:gd name="T54" fmla="*/ 262 w 606"/>
              <a:gd name="T55" fmla="*/ 367 h 567"/>
              <a:gd name="T56" fmla="*/ 253 w 606"/>
              <a:gd name="T57" fmla="*/ 342 h 567"/>
              <a:gd name="T58" fmla="*/ 277 w 606"/>
              <a:gd name="T59" fmla="*/ 235 h 567"/>
              <a:gd name="T60" fmla="*/ 265 w 606"/>
              <a:gd name="T61" fmla="*/ 247 h 567"/>
              <a:gd name="T62" fmla="*/ 254 w 606"/>
              <a:gd name="T63" fmla="*/ 257 h 567"/>
              <a:gd name="T64" fmla="*/ 219 w 606"/>
              <a:gd name="T65" fmla="*/ 230 h 567"/>
              <a:gd name="T66" fmla="*/ 231 w 606"/>
              <a:gd name="T67" fmla="*/ 216 h 567"/>
              <a:gd name="T68" fmla="*/ 287 w 606"/>
              <a:gd name="T69" fmla="*/ 169 h 567"/>
              <a:gd name="T70" fmla="*/ 325 w 606"/>
              <a:gd name="T71" fmla="*/ 156 h 567"/>
              <a:gd name="T72" fmla="*/ 346 w 606"/>
              <a:gd name="T73" fmla="*/ 163 h 567"/>
              <a:gd name="T74" fmla="*/ 356 w 606"/>
              <a:gd name="T75" fmla="*/ 184 h 567"/>
              <a:gd name="T76" fmla="*/ 341 w 606"/>
              <a:gd name="T77" fmla="*/ 242 h 567"/>
              <a:gd name="T78" fmla="*/ 325 w 606"/>
              <a:gd name="T79" fmla="*/ 301 h 567"/>
              <a:gd name="T80" fmla="*/ 343 w 606"/>
              <a:gd name="T81" fmla="*/ 285 h 567"/>
              <a:gd name="T82" fmla="*/ 355 w 606"/>
              <a:gd name="T83" fmla="*/ 274 h 567"/>
              <a:gd name="T84" fmla="*/ 387 w 606"/>
              <a:gd name="T85" fmla="*/ 305 h 567"/>
              <a:gd name="T86" fmla="*/ 374 w 606"/>
              <a:gd name="T87" fmla="*/ 317 h 5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6"/>
              <a:gd name="T133" fmla="*/ 0 h 567"/>
              <a:gd name="T134" fmla="*/ 606 w 606"/>
              <a:gd name="T135" fmla="*/ 567 h 5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custGeom>
          <a:solidFill>
            <a:srgbClr val="262626"/>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3" name="Group 11"/>
          <p:cNvGrpSpPr>
            <a:grpSpLocks/>
          </p:cNvGrpSpPr>
          <p:nvPr/>
        </p:nvGrpSpPr>
        <p:grpSpPr bwMode="auto">
          <a:xfrm>
            <a:off x="3876675" y="500063"/>
            <a:ext cx="381000" cy="382587"/>
            <a:chOff x="0" y="0"/>
            <a:chExt cx="1212" cy="1212"/>
          </a:xfrm>
        </p:grpSpPr>
        <p:sp>
          <p:nvSpPr>
            <p:cNvPr id="7180" name="Freeform 34"/>
            <p:cNvSpPr>
              <a:spLocks/>
            </p:cNvSpPr>
            <p:nvPr/>
          </p:nvSpPr>
          <p:spPr bwMode="auto">
            <a:xfrm>
              <a:off x="267" y="0"/>
              <a:ext cx="678" cy="549"/>
            </a:xfrm>
            <a:custGeom>
              <a:avLst/>
              <a:gdLst>
                <a:gd name="T0" fmla="*/ 0 w 287"/>
                <a:gd name="T1" fmla="*/ 0 h 232"/>
                <a:gd name="T2" fmla="*/ 287 w 287"/>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7181" name="Freeform 35"/>
            <p:cNvSpPr>
              <a:spLocks/>
            </p:cNvSpPr>
            <p:nvPr/>
          </p:nvSpPr>
          <p:spPr bwMode="auto">
            <a:xfrm>
              <a:off x="0" y="605"/>
              <a:ext cx="1212" cy="607"/>
            </a:xfrm>
            <a:custGeom>
              <a:avLst/>
              <a:gdLst>
                <a:gd name="T0" fmla="*/ 0 w 513"/>
                <a:gd name="T1" fmla="*/ 0 h 257"/>
                <a:gd name="T2" fmla="*/ 513 w 513"/>
                <a:gd name="T3" fmla="*/ 257 h 257"/>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7182" name="Freeform 40"/>
          <p:cNvSpPr>
            <a:spLocks noEditPoints="1" noChangeArrowheads="1"/>
          </p:cNvSpPr>
          <p:nvPr/>
        </p:nvSpPr>
        <p:spPr bwMode="auto">
          <a:xfrm>
            <a:off x="4741863" y="563563"/>
            <a:ext cx="473075" cy="319087"/>
          </a:xfrm>
          <a:custGeom>
            <a:avLst/>
            <a:gdLst>
              <a:gd name="T0" fmla="*/ 594 w 655"/>
              <a:gd name="T1" fmla="*/ 0 h 441"/>
              <a:gd name="T2" fmla="*/ 62 w 655"/>
              <a:gd name="T3" fmla="*/ 0 h 441"/>
              <a:gd name="T4" fmla="*/ 0 w 655"/>
              <a:gd name="T5" fmla="*/ 64 h 441"/>
              <a:gd name="T6" fmla="*/ 0 w 655"/>
              <a:gd name="T7" fmla="*/ 378 h 441"/>
              <a:gd name="T8" fmla="*/ 62 w 655"/>
              <a:gd name="T9" fmla="*/ 441 h 441"/>
              <a:gd name="T10" fmla="*/ 594 w 655"/>
              <a:gd name="T11" fmla="*/ 441 h 441"/>
              <a:gd name="T12" fmla="*/ 655 w 655"/>
              <a:gd name="T13" fmla="*/ 378 h 441"/>
              <a:gd name="T14" fmla="*/ 655 w 655"/>
              <a:gd name="T15" fmla="*/ 64 h 441"/>
              <a:gd name="T16" fmla="*/ 594 w 655"/>
              <a:gd name="T17" fmla="*/ 0 h 441"/>
              <a:gd name="T18" fmla="*/ 298 w 655"/>
              <a:gd name="T19" fmla="*/ 228 h 441"/>
              <a:gd name="T20" fmla="*/ 77 w 655"/>
              <a:gd name="T21" fmla="*/ 358 h 441"/>
              <a:gd name="T22" fmla="*/ 77 w 655"/>
              <a:gd name="T23" fmla="*/ 94 h 441"/>
              <a:gd name="T24" fmla="*/ 298 w 655"/>
              <a:gd name="T25" fmla="*/ 228 h 441"/>
              <a:gd name="T26" fmla="*/ 123 w 655"/>
              <a:gd name="T27" fmla="*/ 77 h 441"/>
              <a:gd name="T28" fmla="*/ 556 w 655"/>
              <a:gd name="T29" fmla="*/ 77 h 441"/>
              <a:gd name="T30" fmla="*/ 336 w 655"/>
              <a:gd name="T31" fmla="*/ 206 h 441"/>
              <a:gd name="T32" fmla="*/ 123 w 655"/>
              <a:gd name="T33" fmla="*/ 77 h 441"/>
              <a:gd name="T34" fmla="*/ 336 w 655"/>
              <a:gd name="T35" fmla="*/ 251 h 441"/>
              <a:gd name="T36" fmla="*/ 523 w 655"/>
              <a:gd name="T37" fmla="*/ 364 h 441"/>
              <a:gd name="T38" fmla="*/ 142 w 655"/>
              <a:gd name="T39" fmla="*/ 364 h 441"/>
              <a:gd name="T40" fmla="*/ 336 w 655"/>
              <a:gd name="T41" fmla="*/ 251 h 441"/>
              <a:gd name="T42" fmla="*/ 373 w 655"/>
              <a:gd name="T43" fmla="*/ 229 h 441"/>
              <a:gd name="T44" fmla="*/ 578 w 655"/>
              <a:gd name="T45" fmla="*/ 109 h 441"/>
              <a:gd name="T46" fmla="*/ 578 w 655"/>
              <a:gd name="T47" fmla="*/ 353 h 441"/>
              <a:gd name="T48" fmla="*/ 373 w 655"/>
              <a:gd name="T49" fmla="*/ 229 h 4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55"/>
              <a:gd name="T76" fmla="*/ 0 h 441"/>
              <a:gd name="T77" fmla="*/ 655 w 655"/>
              <a:gd name="T78" fmla="*/ 441 h 4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custGeom>
          <a:solidFill>
            <a:srgbClr val="B76C59"/>
          </a:solidFill>
          <a:ln>
            <a:noFill/>
          </a:ln>
          <a:extLst>
            <a:ext uri="{91240B29-F687-4F45-9708-019B960494DF}">
              <a14:hiddenLine xmlns="" xmlns:a14="http://schemas.microsoft.com/office/drawing/2010/main" w="9525" cmpd="sng">
                <a:solidFill>
                  <a:srgbClr val="000000"/>
                </a:solidFill>
                <a:miter lim="800000"/>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nvGrpSpPr>
          <p:cNvPr id="4" name="Group 15"/>
          <p:cNvGrpSpPr>
            <a:grpSpLocks/>
          </p:cNvGrpSpPr>
          <p:nvPr/>
        </p:nvGrpSpPr>
        <p:grpSpPr bwMode="auto">
          <a:xfrm>
            <a:off x="2984500" y="500063"/>
            <a:ext cx="303213" cy="382587"/>
            <a:chOff x="0" y="0"/>
            <a:chExt cx="1139825" cy="1436688"/>
          </a:xfrm>
        </p:grpSpPr>
        <p:sp>
          <p:nvSpPr>
            <p:cNvPr id="7184" name="Freeform 62"/>
            <p:cNvSpPr>
              <a:spLocks/>
            </p:cNvSpPr>
            <p:nvPr/>
          </p:nvSpPr>
          <p:spPr bwMode="auto">
            <a:xfrm>
              <a:off x="0" y="566738"/>
              <a:ext cx="1139825" cy="869950"/>
            </a:xfrm>
            <a:custGeom>
              <a:avLst/>
              <a:gdLst>
                <a:gd name="T0" fmla="*/ 0 w 304"/>
                <a:gd name="T1" fmla="*/ 0 h 232"/>
                <a:gd name="T2" fmla="*/ 304 w 304"/>
                <a:gd name="T3" fmla="*/ 232 h 2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7185" name="Freeform 61"/>
            <p:cNvSpPr>
              <a:spLocks/>
            </p:cNvSpPr>
            <p:nvPr/>
          </p:nvSpPr>
          <p:spPr bwMode="auto">
            <a:xfrm>
              <a:off x="71438" y="0"/>
              <a:ext cx="990600" cy="495300"/>
            </a:xfrm>
            <a:custGeom>
              <a:avLst/>
              <a:gdLst>
                <a:gd name="T0" fmla="*/ 0 w 264"/>
                <a:gd name="T1" fmla="*/ 0 h 132"/>
                <a:gd name="T2" fmla="*/ 264 w 264"/>
                <a:gd name="T3" fmla="*/ 132 h 132"/>
              </a:gdLst>
              <a:ahLst/>
              <a:cxnLst/>
              <a:rect l="T0" t="T1" r="T2" b="T3"/>
              <a:pathLst/>
            </a:custGeom>
            <a:solidFill>
              <a:srgbClr val="262626"/>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grpSp>
      <p:sp>
        <p:nvSpPr>
          <p:cNvPr id="7186" name="Freeform 23"/>
          <p:cNvSpPr>
            <a:spLocks/>
          </p:cNvSpPr>
          <p:nvPr/>
        </p:nvSpPr>
        <p:spPr bwMode="auto">
          <a:xfrm>
            <a:off x="1000125" y="2428875"/>
            <a:ext cx="341313" cy="369888"/>
          </a:xfrm>
          <a:custGeom>
            <a:avLst/>
            <a:gdLst>
              <a:gd name="T0" fmla="*/ 0 w 140"/>
              <a:gd name="T1" fmla="*/ 0 h 152"/>
              <a:gd name="T2" fmla="*/ 140 w 140"/>
              <a:gd name="T3" fmla="*/ 152 h 152"/>
            </a:gdLst>
            <a:ahLst/>
            <a:cxnLst/>
            <a:rect l="T0" t="T1" r="T2" b="T3"/>
            <a:pathLst/>
          </a:custGeom>
          <a:solidFill>
            <a:schemeClr val="bg1"/>
          </a:solidFill>
          <a:ln>
            <a:noFill/>
          </a:ln>
          <a:extLst>
            <a:ext uri="{91240B29-F687-4F45-9708-019B960494DF}">
              <a14:hiddenLine xmlns="" xmlns:a14="http://schemas.microsoft.com/office/drawing/2010/main" w="9525" cmpd="sng">
                <a:solidFill>
                  <a:srgbClr val="000000"/>
                </a:solidFill>
                <a:round/>
                <a:headEnd/>
                <a:tailEnd/>
              </a14:hiddenLine>
            </a:ext>
          </a:extLst>
        </p:spPr>
        <p:txBody>
          <a:bodyPr/>
          <a:lstStyle/>
          <a:p>
            <a:endParaRPr lang="zh-CN" altLang="zh-CN">
              <a:latin typeface="Calibri" pitchFamily="34" charset="0"/>
              <a:ea typeface="宋体" pitchFamily="2" charset="-122"/>
              <a:sym typeface="宋体" pitchFamily="2" charset="-122"/>
            </a:endParaRPr>
          </a:p>
        </p:txBody>
      </p:sp>
      <p:sp>
        <p:nvSpPr>
          <p:cNvPr id="7187" name="矩形 35"/>
          <p:cNvSpPr>
            <a:spLocks noChangeArrowheads="1"/>
          </p:cNvSpPr>
          <p:nvPr/>
        </p:nvSpPr>
        <p:spPr bwMode="auto">
          <a:xfrm>
            <a:off x="959450" y="2334104"/>
            <a:ext cx="2171890"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buFont typeface="Arial" pitchFamily="34" charset="0"/>
              <a:buChar char="•"/>
            </a:pPr>
            <a:r>
              <a:rPr lang="zh-CN" altLang="zh-CN" sz="1600" b="1" dirty="0" smtClean="0">
                <a:latin typeface="张海山锐线体简" pitchFamily="2" charset="-122"/>
                <a:ea typeface="张海山锐线体简" pitchFamily="2" charset="-122"/>
              </a:rPr>
              <a:t>战略目标</a:t>
            </a:r>
            <a:r>
              <a:rPr lang="en-US" altLang="zh-CN" sz="1600" b="1" dirty="0" smtClean="0">
                <a:latin typeface="张海山锐线体简" pitchFamily="2" charset="-122"/>
                <a:ea typeface="张海山锐线体简" pitchFamily="2" charset="-122"/>
              </a:rPr>
              <a:t> 1</a:t>
            </a:r>
            <a:endParaRPr lang="en-US" altLang="zh-CN" sz="1600" b="1" dirty="0">
              <a:latin typeface="张海山锐线体简" pitchFamily="2" charset="-122"/>
              <a:ea typeface="张海山锐线体简" pitchFamily="2" charset="-122"/>
            </a:endParaRPr>
          </a:p>
          <a:p>
            <a:pPr eaLnBrk="1" fontAlgn="auto" hangingPunct="1">
              <a:lnSpc>
                <a:spcPct val="150000"/>
              </a:lnSpc>
              <a:spcAft>
                <a:spcPts val="0"/>
              </a:spcAft>
              <a:defRPr/>
            </a:pPr>
            <a:r>
              <a:rPr lang="zh-CN" altLang="zh-CN" sz="1600" dirty="0">
                <a:solidFill>
                  <a:schemeClr val="bg1"/>
                </a:solidFill>
                <a:latin typeface="华文细黑" pitchFamily="2" charset="-122"/>
                <a:ea typeface="华文细黑" pitchFamily="2" charset="-122"/>
              </a:rPr>
              <a:t>给男性提供一个购买卫生巾不尴尬的平台，</a:t>
            </a:r>
            <a:endParaRPr lang="en-US" altLang="zh-CN" sz="1600" dirty="0">
              <a:solidFill>
                <a:schemeClr val="bg1"/>
              </a:solidFill>
              <a:latin typeface="华文细黑" pitchFamily="2" charset="-122"/>
              <a:ea typeface="华文细黑" pitchFamily="2" charset="-122"/>
            </a:endParaRPr>
          </a:p>
          <a:p>
            <a:pPr eaLnBrk="1" fontAlgn="auto" hangingPunct="1">
              <a:lnSpc>
                <a:spcPct val="150000"/>
              </a:lnSpc>
              <a:spcAft>
                <a:spcPts val="0"/>
              </a:spcAft>
              <a:defRPr/>
            </a:pPr>
            <a:r>
              <a:rPr lang="zh-CN" altLang="zh-CN" sz="1600" dirty="0" smtClean="0">
                <a:solidFill>
                  <a:schemeClr val="bg1"/>
                </a:solidFill>
                <a:latin typeface="华文细黑" pitchFamily="2" charset="-122"/>
                <a:ea typeface="华文细黑" pitchFamily="2" charset="-122"/>
              </a:rPr>
              <a:t>并</a:t>
            </a:r>
            <a:r>
              <a:rPr lang="zh-CN" altLang="zh-CN" sz="1600" dirty="0">
                <a:solidFill>
                  <a:schemeClr val="bg1"/>
                </a:solidFill>
                <a:latin typeface="华文细黑" pitchFamily="2" charset="-122"/>
                <a:ea typeface="华文细黑" pitchFamily="2" charset="-122"/>
              </a:rPr>
              <a:t>促进情侣之间的感情</a:t>
            </a:r>
            <a:r>
              <a:rPr lang="zh-CN" altLang="en-US" sz="1600" dirty="0">
                <a:solidFill>
                  <a:schemeClr val="bg1"/>
                </a:solidFill>
                <a:latin typeface="华文细黑" pitchFamily="2" charset="-122"/>
                <a:ea typeface="华文细黑" pitchFamily="2" charset="-122"/>
              </a:rPr>
              <a:t>；</a:t>
            </a:r>
            <a:endParaRPr lang="en-GB" altLang="zh-CN" sz="1600" dirty="0">
              <a:solidFill>
                <a:schemeClr val="bg1"/>
              </a:solidFill>
              <a:latin typeface="华文细黑" pitchFamily="2" charset="-122"/>
              <a:ea typeface="华文细黑" pitchFamily="2" charset="-122"/>
            </a:endParaRPr>
          </a:p>
        </p:txBody>
      </p:sp>
      <p:sp>
        <p:nvSpPr>
          <p:cNvPr id="54" name="TextBox 53"/>
          <p:cNvSpPr txBox="1"/>
          <p:nvPr/>
        </p:nvSpPr>
        <p:spPr>
          <a:xfrm>
            <a:off x="132750" y="201992"/>
            <a:ext cx="653064" cy="769441"/>
          </a:xfrm>
          <a:prstGeom prst="rect">
            <a:avLst/>
          </a:prstGeom>
          <a:noFill/>
        </p:spPr>
        <p:txBody>
          <a:bodyPr wrap="square" rtlCol="0">
            <a:spAutoFit/>
          </a:bodyPr>
          <a:lstStyle/>
          <a:p>
            <a:r>
              <a:rPr lang="en-US" altLang="zh-CN" sz="4400" dirty="0" smtClean="0">
                <a:solidFill>
                  <a:schemeClr val="bg1"/>
                </a:solidFill>
                <a:latin typeface="DFPPOP3W12-B5" pitchFamily="82" charset="-120"/>
                <a:ea typeface="DFPPOP3W12-B5" pitchFamily="82" charset="-120"/>
              </a:rPr>
              <a:t>9</a:t>
            </a:r>
            <a:endParaRPr lang="zh-CN" altLang="en-US" sz="4400" dirty="0">
              <a:solidFill>
                <a:schemeClr val="bg1"/>
              </a:solidFill>
              <a:latin typeface="DFPPOP3W12-B5" pitchFamily="82" charset="-120"/>
              <a:ea typeface="DFPPOP3W12-B5" pitchFamily="82" charset="-120"/>
            </a:endParaRPr>
          </a:p>
        </p:txBody>
      </p:sp>
      <p:sp>
        <p:nvSpPr>
          <p:cNvPr id="57" name="矩形 35"/>
          <p:cNvSpPr>
            <a:spLocks noChangeArrowheads="1"/>
          </p:cNvSpPr>
          <p:nvPr/>
        </p:nvSpPr>
        <p:spPr bwMode="auto">
          <a:xfrm>
            <a:off x="3486448" y="2334104"/>
            <a:ext cx="2238080"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buFont typeface="Arial" pitchFamily="34" charset="0"/>
              <a:buChar char="•"/>
            </a:pPr>
            <a:r>
              <a:rPr lang="zh-CN" altLang="zh-CN" sz="1600" b="1" dirty="0" smtClean="0">
                <a:latin typeface="张海山锐线体简" pitchFamily="2" charset="-122"/>
                <a:ea typeface="张海山锐线体简" pitchFamily="2" charset="-122"/>
              </a:rPr>
              <a:t>战略目标</a:t>
            </a:r>
            <a:r>
              <a:rPr lang="en-US" altLang="zh-CN" sz="1600" b="1" dirty="0" smtClean="0">
                <a:latin typeface="张海山锐线体简" pitchFamily="2" charset="-122"/>
                <a:ea typeface="张海山锐线体简" pitchFamily="2" charset="-122"/>
              </a:rPr>
              <a:t> 2</a:t>
            </a:r>
            <a:endParaRPr lang="en-US" altLang="zh-CN" sz="1600" b="1" dirty="0">
              <a:latin typeface="张海山锐线体简" pitchFamily="2" charset="-122"/>
              <a:ea typeface="张海山锐线体简" pitchFamily="2" charset="-122"/>
            </a:endParaRPr>
          </a:p>
          <a:p>
            <a:pPr eaLnBrk="1" hangingPunct="1">
              <a:lnSpc>
                <a:spcPct val="150000"/>
              </a:lnSpc>
              <a:defRPr/>
            </a:pPr>
            <a:r>
              <a:rPr lang="zh-CN" altLang="zh-CN" sz="1600" dirty="0">
                <a:solidFill>
                  <a:schemeClr val="bg1"/>
                </a:solidFill>
                <a:latin typeface="华文细黑" pitchFamily="2" charset="-122"/>
                <a:ea typeface="华文细黑" pitchFamily="2" charset="-122"/>
              </a:rPr>
              <a:t>在</a:t>
            </a:r>
            <a:r>
              <a:rPr lang="zh-CN" altLang="en-US" sz="1600" dirty="0">
                <a:solidFill>
                  <a:schemeClr val="bg1"/>
                </a:solidFill>
                <a:latin typeface="华文细黑" pitchFamily="2" charset="-122"/>
                <a:ea typeface="华文细黑" pitchFamily="2" charset="-122"/>
              </a:rPr>
              <a:t>第一阶段</a:t>
            </a:r>
            <a:r>
              <a:rPr lang="zh-CN" altLang="zh-CN" sz="1600" dirty="0">
                <a:solidFill>
                  <a:schemeClr val="bg1"/>
                </a:solidFill>
                <a:latin typeface="华文细黑" pitchFamily="2" charset="-122"/>
                <a:ea typeface="华文细黑" pitchFamily="2" charset="-122"/>
              </a:rPr>
              <a:t>的基础上，帮助男性更了解女性， </a:t>
            </a:r>
            <a:r>
              <a:rPr lang="en-US" altLang="zh-CN" sz="1600" dirty="0" smtClean="0">
                <a:solidFill>
                  <a:schemeClr val="bg1"/>
                </a:solidFill>
                <a:latin typeface="华文细黑" pitchFamily="2" charset="-122"/>
                <a:ea typeface="华文细黑" pitchFamily="2" charset="-122"/>
              </a:rPr>
              <a:t> </a:t>
            </a:r>
            <a:r>
              <a:rPr lang="zh-CN" altLang="zh-CN" sz="1600" dirty="0">
                <a:solidFill>
                  <a:schemeClr val="bg1"/>
                </a:solidFill>
                <a:latin typeface="华文细黑" pitchFamily="2" charset="-122"/>
                <a:ea typeface="华文细黑" pitchFamily="2" charset="-122"/>
              </a:rPr>
              <a:t>使双方感情得到升华</a:t>
            </a:r>
            <a:r>
              <a:rPr lang="zh-CN" altLang="en-US" sz="1600" dirty="0" smtClean="0">
                <a:solidFill>
                  <a:schemeClr val="bg1"/>
                </a:solidFill>
                <a:latin typeface="华文细黑" pitchFamily="2" charset="-122"/>
                <a:ea typeface="华文细黑" pitchFamily="2" charset="-122"/>
              </a:rPr>
              <a:t>，</a:t>
            </a:r>
            <a:r>
              <a:rPr lang="zh-CN" altLang="en-US" sz="1600" dirty="0">
                <a:solidFill>
                  <a:schemeClr val="bg1"/>
                </a:solidFill>
                <a:latin typeface="华文细黑" pitchFamily="2" charset="-122"/>
                <a:ea typeface="华文细黑" pitchFamily="2" charset="-122"/>
              </a:rPr>
              <a:t>并</a:t>
            </a:r>
            <a:r>
              <a:rPr lang="zh-CN" altLang="en-US" sz="1600" dirty="0" smtClean="0">
                <a:solidFill>
                  <a:schemeClr val="bg1"/>
                </a:solidFill>
                <a:latin typeface="华文细黑" pitchFamily="2" charset="-122"/>
                <a:ea typeface="华文细黑" pitchFamily="2" charset="-122"/>
              </a:rPr>
              <a:t>加入</a:t>
            </a:r>
            <a:r>
              <a:rPr lang="zh-CN" altLang="en-US" sz="1600" dirty="0">
                <a:solidFill>
                  <a:schemeClr val="bg1"/>
                </a:solidFill>
                <a:latin typeface="华文细黑" pitchFamily="2" charset="-122"/>
                <a:ea typeface="华文细黑" pitchFamily="2" charset="-122"/>
              </a:rPr>
              <a:t>社交功能；</a:t>
            </a:r>
            <a:endParaRPr lang="zh-CN" altLang="zh-CN" sz="1600" dirty="0">
              <a:solidFill>
                <a:schemeClr val="bg1"/>
              </a:solidFill>
              <a:latin typeface="华文细黑" pitchFamily="2" charset="-122"/>
              <a:ea typeface="华文细黑" pitchFamily="2" charset="-122"/>
            </a:endParaRPr>
          </a:p>
        </p:txBody>
      </p:sp>
      <p:sp>
        <p:nvSpPr>
          <p:cNvPr id="58" name="矩形 35"/>
          <p:cNvSpPr>
            <a:spLocks noChangeArrowheads="1"/>
          </p:cNvSpPr>
          <p:nvPr/>
        </p:nvSpPr>
        <p:spPr bwMode="auto">
          <a:xfrm>
            <a:off x="6228759" y="2334104"/>
            <a:ext cx="306316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buFont typeface="Arial" pitchFamily="34" charset="0"/>
              <a:buChar char="•"/>
            </a:pPr>
            <a:r>
              <a:rPr lang="zh-CN" altLang="zh-CN" sz="1600" b="1" dirty="0" smtClean="0">
                <a:latin typeface="张海山锐线体简" pitchFamily="2" charset="-122"/>
                <a:ea typeface="张海山锐线体简" pitchFamily="2" charset="-122"/>
              </a:rPr>
              <a:t>战略目标</a:t>
            </a:r>
            <a:r>
              <a:rPr lang="en-US" altLang="zh-CN" sz="1600" b="1" dirty="0" smtClean="0">
                <a:latin typeface="张海山锐线体简" pitchFamily="2" charset="-122"/>
                <a:ea typeface="张海山锐线体简" pitchFamily="2" charset="-122"/>
              </a:rPr>
              <a:t> 3</a:t>
            </a:r>
          </a:p>
          <a:p>
            <a:pPr>
              <a:lnSpc>
                <a:spcPct val="150000"/>
              </a:lnSpc>
            </a:pPr>
            <a:r>
              <a:rPr lang="zh-CN" altLang="en-US" sz="1600" dirty="0" smtClean="0">
                <a:solidFill>
                  <a:schemeClr val="bg1"/>
                </a:solidFill>
                <a:latin typeface="张海山锐线体简" pitchFamily="2" charset="-122"/>
                <a:ea typeface="张海山锐线体简" pitchFamily="2" charset="-122"/>
              </a:rPr>
              <a:t>手机</a:t>
            </a:r>
            <a:r>
              <a:rPr lang="en-US" altLang="zh-CN" sz="1600" dirty="0" smtClean="0">
                <a:solidFill>
                  <a:schemeClr val="bg1"/>
                </a:solidFill>
                <a:latin typeface="张海山锐线体简" pitchFamily="2" charset="-122"/>
                <a:ea typeface="张海山锐线体简" pitchFamily="2" charset="-122"/>
              </a:rPr>
              <a:t>APP</a:t>
            </a:r>
            <a:r>
              <a:rPr lang="zh-CN" altLang="en-US" sz="1600" dirty="0" smtClean="0">
                <a:solidFill>
                  <a:schemeClr val="bg1"/>
                </a:solidFill>
                <a:latin typeface="张海山锐线体简" pitchFamily="2" charset="-122"/>
                <a:ea typeface="张海山锐线体简" pitchFamily="2" charset="-122"/>
              </a:rPr>
              <a:t>。</a:t>
            </a:r>
            <a:endParaRPr lang="zh-CN" altLang="zh-CN" sz="1600" dirty="0">
              <a:solidFill>
                <a:schemeClr val="bg1"/>
              </a:solidFill>
              <a:latin typeface="张海山锐线体简" pitchFamily="2" charset="-122"/>
              <a:ea typeface="张海山锐线体简" pitchFamily="2" charset="-122"/>
            </a:endParaRPr>
          </a:p>
        </p:txBody>
      </p:sp>
      <p:sp>
        <p:nvSpPr>
          <p:cNvPr id="59" name="直接连接符 50"/>
          <p:cNvSpPr>
            <a:spLocks noChangeShapeType="1"/>
          </p:cNvSpPr>
          <p:nvPr/>
        </p:nvSpPr>
        <p:spPr bwMode="auto">
          <a:xfrm rot="5400000">
            <a:off x="2276075" y="3347837"/>
            <a:ext cx="2000250" cy="1587"/>
          </a:xfrm>
          <a:prstGeom prst="line">
            <a:avLst/>
          </a:prstGeom>
          <a:noFill/>
          <a:ln w="9525" cap="flat" cmpd="sng">
            <a:solidFill>
              <a:schemeClr val="bg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0" name="直接连接符 51"/>
          <p:cNvSpPr>
            <a:spLocks noChangeShapeType="1"/>
          </p:cNvSpPr>
          <p:nvPr/>
        </p:nvSpPr>
        <p:spPr bwMode="auto">
          <a:xfrm rot="5400000">
            <a:off x="4858544" y="3347836"/>
            <a:ext cx="2000250" cy="1588"/>
          </a:xfrm>
          <a:prstGeom prst="line">
            <a:avLst/>
          </a:prstGeom>
          <a:noFill/>
          <a:ln w="9525" cap="flat" cmpd="sng">
            <a:solidFill>
              <a:schemeClr val="bg1"/>
            </a:solidFill>
            <a:prstDash val="sysDot"/>
            <a:round/>
            <a:headEnd/>
            <a:tailEnd/>
          </a:ln>
          <a:extLst>
            <a:ext uri="{909E8E84-426E-40DD-AFC4-6F175D3DCCD1}">
              <a14:hiddenFill xmlns="" xmlns:a14="http://schemas.microsoft.com/office/drawing/2010/main">
                <a:noFill/>
              </a14:hiddenFill>
            </a:ext>
          </a:extLst>
        </p:spPr>
        <p:txBody>
          <a:bodyPr/>
          <a:lstStyle/>
          <a:p>
            <a:endParaRPr lang="zh-CN" altLang="en-US"/>
          </a:p>
        </p:txBody>
      </p:sp>
      <p:pic>
        <p:nvPicPr>
          <p:cNvPr id="10242" name="Picture 2" descr="d:\我的文档\桌面\c.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792" b="5758"/>
          <a:stretch/>
        </p:blipFill>
        <p:spPr bwMode="auto">
          <a:xfrm>
            <a:off x="6164382" y="5026520"/>
            <a:ext cx="2153333" cy="1509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43" name="Picture 3" descr="d:\我的文档\桌面\a.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t="410"/>
          <a:stretch/>
        </p:blipFill>
        <p:spPr bwMode="auto">
          <a:xfrm>
            <a:off x="857250" y="5026519"/>
            <a:ext cx="2278856" cy="15092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44" name="Picture 4" descr="d:\我的文档\桌面\b.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491505" y="5026519"/>
            <a:ext cx="2260999" cy="1509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9" name="Rectangle 1"/>
          <p:cNvSpPr>
            <a:spLocks noChangeArrowheads="1"/>
          </p:cNvSpPr>
          <p:nvPr/>
        </p:nvSpPr>
        <p:spPr bwMode="auto">
          <a:xfrm>
            <a:off x="857224" y="107556"/>
            <a:ext cx="6715172" cy="8925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600" b="1" dirty="0" smtClean="0">
                <a:solidFill>
                  <a:srgbClr val="333333"/>
                </a:solidFill>
                <a:latin typeface="微软雅黑" pitchFamily="34" charset="-122"/>
                <a:ea typeface="微软雅黑" pitchFamily="34" charset="-122"/>
                <a:cs typeface="宋体" pitchFamily="2" charset="-122"/>
              </a:rPr>
              <a:t>结尾九：</a:t>
            </a:r>
            <a:endParaRPr lang="en-US" altLang="zh-CN" sz="1600" b="1" dirty="0" smtClean="0">
              <a:solidFill>
                <a:srgbClr val="333333"/>
              </a:solidFill>
              <a:latin typeface="微软雅黑" pitchFamily="34" charset="-122"/>
              <a:ea typeface="微软雅黑" pitchFamily="34" charset="-122"/>
              <a:cs typeface="宋体" pitchFamily="2" charset="-122"/>
            </a:endParaRPr>
          </a:p>
          <a:p>
            <a:pPr lvl="0" fontAlgn="base">
              <a:spcBef>
                <a:spcPct val="0"/>
              </a:spcBef>
              <a:spcAft>
                <a:spcPct val="0"/>
              </a:spcAft>
            </a:pPr>
            <a:r>
              <a:rPr lang="zh-CN" altLang="en-US" sz="3600" b="1" dirty="0" smtClean="0">
                <a:solidFill>
                  <a:srgbClr val="333333"/>
                </a:solidFill>
                <a:latin typeface="微软雅黑" pitchFamily="34" charset="-122"/>
                <a:ea typeface="微软雅黑" pitchFamily="34" charset="-122"/>
                <a:cs typeface="宋体" pitchFamily="2" charset="-122"/>
              </a:rPr>
              <a:t>展望未来（介绍方案的理念）</a:t>
            </a:r>
            <a:endParaRPr kumimoji="0" lang="zh-CN" sz="6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0" name="Rectangle 2"/>
          <p:cNvSpPr>
            <a:spLocks noChangeArrowheads="1"/>
          </p:cNvSpPr>
          <p:nvPr/>
        </p:nvSpPr>
        <p:spPr bwMode="auto">
          <a:xfrm>
            <a:off x="4286248" y="1600130"/>
            <a:ext cx="4357686" cy="4308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100" dirty="0" smtClean="0">
                <a:solidFill>
                  <a:schemeClr val="bg1"/>
                </a:solidFill>
                <a:latin typeface="微软雅黑" pitchFamily="34" charset="-122"/>
                <a:ea typeface="微软雅黑" pitchFamily="34" charset="-122"/>
                <a:cs typeface="宋体" pitchFamily="2" charset="-122"/>
              </a:rPr>
              <a:t>为方案树立一种理念，让你的方案有更高的追求，具备超越功能或者情感的价值。</a:t>
            </a:r>
          </a:p>
        </p:txBody>
      </p:sp>
      <p:sp>
        <p:nvSpPr>
          <p:cNvPr id="31" name="Rectangle 2"/>
          <p:cNvSpPr>
            <a:spLocks noChangeArrowheads="1"/>
          </p:cNvSpPr>
          <p:nvPr/>
        </p:nvSpPr>
        <p:spPr bwMode="auto">
          <a:xfrm>
            <a:off x="4286248" y="1142984"/>
            <a:ext cx="5429288" cy="4589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rPr>
              <a:t>介绍方案更高的追求和发展的可能</a:t>
            </a:r>
            <a:endParaRPr kumimoji="0" lang="zh-CN" b="1" i="0" u="none" strike="noStrike" cap="none" normalizeH="0" baseline="0" dirty="0" smtClean="0">
              <a:ln>
                <a:noFill/>
              </a:ln>
              <a:solidFill>
                <a:schemeClr val="tx1">
                  <a:lumMod val="85000"/>
                  <a:lumOff val="15000"/>
                </a:schemeClr>
              </a:solidFill>
              <a:effectLst/>
              <a:latin typeface="微软雅黑" pitchFamily="34" charset="-122"/>
              <a:ea typeface="微软雅黑" pitchFamily="34" charset="-122"/>
              <a:cs typeface="宋体" pitchFamily="2" charset="-122"/>
            </a:endParaRPr>
          </a:p>
        </p:txBody>
      </p:sp>
    </p:spTree>
    <p:extLst>
      <p:ext uri="{BB962C8B-B14F-4D97-AF65-F5344CB8AC3E}">
        <p14:creationId xmlns="" xmlns:p14="http://schemas.microsoft.com/office/powerpoint/2010/main" val="21795732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
          <p:cNvPicPr>
            <a:picLocks noChangeAspect="1" noChangeArrowheads="1"/>
          </p:cNvPicPr>
          <p:nvPr/>
        </p:nvPicPr>
        <p:blipFill>
          <a:blip r:embed="rId2"/>
          <a:srcRect/>
          <a:stretch>
            <a:fillRect/>
          </a:stretch>
        </p:blipFill>
        <p:spPr bwMode="auto">
          <a:xfrm>
            <a:off x="0" y="0"/>
            <a:ext cx="9147384" cy="5143512"/>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
          <p:cNvPicPr>
            <a:picLocks noChangeAspect="1" noChangeArrowheads="1"/>
          </p:cNvPicPr>
          <p:nvPr/>
        </p:nvPicPr>
        <p:blipFill>
          <a:blip r:embed="rId2"/>
          <a:srcRect/>
          <a:stretch>
            <a:fillRect/>
          </a:stretch>
        </p:blipFill>
        <p:spPr bwMode="auto">
          <a:xfrm>
            <a:off x="-1" y="0"/>
            <a:ext cx="9147383" cy="5143512"/>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3"/>
          <p:cNvPicPr>
            <a:picLocks noChangeAspect="1" noChangeArrowheads="1"/>
          </p:cNvPicPr>
          <p:nvPr/>
        </p:nvPicPr>
        <p:blipFill>
          <a:blip r:embed="rId2"/>
          <a:srcRect/>
          <a:stretch>
            <a:fillRect/>
          </a:stretch>
        </p:blipFill>
        <p:spPr bwMode="auto">
          <a:xfrm>
            <a:off x="0" y="0"/>
            <a:ext cx="9144000" cy="514161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liuyuan\Desktop\4.jpg4"/>
          <p:cNvPicPr>
            <a:picLocks noChangeAspect="1" noChangeArrowheads="1"/>
          </p:cNvPicPr>
          <p:nvPr/>
        </p:nvPicPr>
        <p:blipFill>
          <a:blip r:embed="rId3"/>
          <a:srcRect/>
          <a:stretch>
            <a:fillRect/>
          </a:stretch>
        </p:blipFill>
        <p:spPr bwMode="auto">
          <a:xfrm>
            <a:off x="0" y="0"/>
            <a:ext cx="9144863" cy="5143512"/>
          </a:xfrm>
          <a:prstGeom prst="rect">
            <a:avLst/>
          </a:prstGeom>
          <a:noFill/>
          <a:ln w="9525">
            <a:noFill/>
            <a:miter lim="800000"/>
            <a:headEnd/>
            <a:tailEnd/>
          </a:ln>
        </p:spPr>
      </p:pic>
      <p:pic>
        <p:nvPicPr>
          <p:cNvPr id="3" name="明信片.mpg">
            <a:hlinkClick r:id="" action="ppaction://media"/>
          </p:cNvPr>
          <p:cNvPicPr>
            <a:picLocks noRot="1" noChangeAspect="1"/>
          </p:cNvPicPr>
          <p:nvPr>
            <a:videoFile r:link="rId1"/>
          </p:nvPr>
        </p:nvPicPr>
        <p:blipFill>
          <a:blip r:embed="rId4" cstate="print"/>
          <a:stretch>
            <a:fillRect/>
          </a:stretch>
        </p:blipFill>
        <p:spPr>
          <a:xfrm>
            <a:off x="142844" y="104752"/>
            <a:ext cx="4214842" cy="31611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1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5"/>
          <p:cNvPicPr>
            <a:picLocks noChangeAspect="1" noChangeArrowheads="1"/>
          </p:cNvPicPr>
          <p:nvPr/>
        </p:nvPicPr>
        <p:blipFill>
          <a:blip r:embed="rId2"/>
          <a:srcRect/>
          <a:stretch>
            <a:fillRect/>
          </a:stretch>
        </p:blipFill>
        <p:spPr bwMode="auto">
          <a:xfrm>
            <a:off x="-1" y="0"/>
            <a:ext cx="9147383" cy="5143512"/>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6"/>
          <p:cNvPicPr>
            <a:picLocks noChangeAspect="1" noChangeArrowheads="1"/>
          </p:cNvPicPr>
          <p:nvPr/>
        </p:nvPicPr>
        <p:blipFill>
          <a:blip r:embed="rId2"/>
          <a:srcRect/>
          <a:stretch>
            <a:fillRect/>
          </a:stretch>
        </p:blipFill>
        <p:spPr bwMode="auto">
          <a:xfrm>
            <a:off x="-1" y="0"/>
            <a:ext cx="9147383" cy="5143512"/>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7"/>
          <p:cNvPicPr>
            <a:picLocks noChangeAspect="1" noChangeArrowheads="1"/>
          </p:cNvPicPr>
          <p:nvPr/>
        </p:nvPicPr>
        <p:blipFill>
          <a:blip r:embed="rId2"/>
          <a:srcRect/>
          <a:stretch>
            <a:fillRect/>
          </a:stretch>
        </p:blipFill>
        <p:spPr bwMode="auto">
          <a:xfrm>
            <a:off x="-1" y="0"/>
            <a:ext cx="9147383" cy="5143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8"/>
          <p:cNvPicPr>
            <a:picLocks noChangeAspect="1" noChangeArrowheads="1"/>
          </p:cNvPicPr>
          <p:nvPr/>
        </p:nvPicPr>
        <p:blipFill>
          <a:blip r:embed="rId2"/>
          <a:srcRect/>
          <a:stretch>
            <a:fillRect/>
          </a:stretch>
        </p:blipFill>
        <p:spPr bwMode="auto">
          <a:xfrm>
            <a:off x="-1" y="0"/>
            <a:ext cx="9147383" cy="5143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9"/>
          <p:cNvPicPr>
            <a:picLocks noChangeAspect="1" noChangeArrowheads="1"/>
          </p:cNvPicPr>
          <p:nvPr/>
        </p:nvPicPr>
        <p:blipFill>
          <a:blip r:embed="rId2"/>
          <a:srcRect/>
          <a:stretch>
            <a:fillRect/>
          </a:stretch>
        </p:blipFill>
        <p:spPr bwMode="auto">
          <a:xfrm>
            <a:off x="-1" y="0"/>
            <a:ext cx="9147383" cy="5143512"/>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email"/>
          <a:srcRect/>
          <a:stretch>
            <a:fillRect/>
          </a:stretch>
        </p:blipFill>
        <p:spPr bwMode="auto">
          <a:xfrm>
            <a:off x="142844" y="142852"/>
            <a:ext cx="5214942" cy="3201838"/>
          </a:xfrm>
          <a:prstGeom prst="rect">
            <a:avLst/>
          </a:prstGeom>
          <a:noFill/>
          <a:ln w="9525">
            <a:noFill/>
            <a:miter lim="800000"/>
            <a:headEnd/>
            <a:tailEnd/>
          </a:ln>
          <a:effectLst/>
        </p:spPr>
      </p:pic>
      <p:pic>
        <p:nvPicPr>
          <p:cNvPr id="60419" name="Picture 3"/>
          <p:cNvPicPr>
            <a:picLocks noChangeAspect="1" noChangeArrowheads="1"/>
          </p:cNvPicPr>
          <p:nvPr/>
        </p:nvPicPr>
        <p:blipFill>
          <a:blip r:embed="rId3" cstate="email"/>
          <a:srcRect/>
          <a:stretch>
            <a:fillRect/>
          </a:stretch>
        </p:blipFill>
        <p:spPr bwMode="auto">
          <a:xfrm>
            <a:off x="5143504" y="571480"/>
            <a:ext cx="3838571" cy="2607409"/>
          </a:xfrm>
          <a:prstGeom prst="rect">
            <a:avLst/>
          </a:prstGeom>
          <a:noFill/>
          <a:ln w="9525">
            <a:noFill/>
            <a:miter lim="800000"/>
            <a:headEnd/>
            <a:tailEnd/>
          </a:ln>
          <a:effectLst/>
        </p:spPr>
      </p:pic>
      <p:pic>
        <p:nvPicPr>
          <p:cNvPr id="60420" name="Picture 4"/>
          <p:cNvPicPr>
            <a:picLocks noChangeAspect="1" noChangeArrowheads="1"/>
          </p:cNvPicPr>
          <p:nvPr/>
        </p:nvPicPr>
        <p:blipFill>
          <a:blip r:embed="rId4" cstate="email"/>
          <a:srcRect/>
          <a:stretch>
            <a:fillRect/>
          </a:stretch>
        </p:blipFill>
        <p:spPr bwMode="auto">
          <a:xfrm>
            <a:off x="2000232" y="3500438"/>
            <a:ext cx="5476034" cy="3214676"/>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720" y="428604"/>
            <a:ext cx="2646878" cy="584775"/>
          </a:xfrm>
          <a:prstGeom prst="rect">
            <a:avLst/>
          </a:prstGeom>
        </p:spPr>
        <p:txBody>
          <a:bodyPr wrap="none">
            <a:spAutoFit/>
          </a:bodyPr>
          <a:lstStyle/>
          <a:p>
            <a:r>
              <a:rPr lang="zh-CN" altLang="en-US" sz="3200" b="1" dirty="0" smtClean="0">
                <a:solidFill>
                  <a:schemeClr val="tx1">
                    <a:lumMod val="75000"/>
                    <a:lumOff val="25000"/>
                  </a:schemeClr>
                </a:solidFill>
                <a:latin typeface="微软雅黑" pitchFamily="34" charset="-122"/>
                <a:ea typeface="微软雅黑" pitchFamily="34" charset="-122"/>
              </a:rPr>
              <a:t>最后交什么？</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4" name="矩形 3"/>
          <p:cNvSpPr/>
          <p:nvPr/>
        </p:nvSpPr>
        <p:spPr>
          <a:xfrm>
            <a:off x="285720" y="1643050"/>
            <a:ext cx="7893508" cy="400110"/>
          </a:xfrm>
          <a:prstGeom prst="rect">
            <a:avLst/>
          </a:prstGeom>
        </p:spPr>
        <p:txBody>
          <a:bodyPr wrap="none">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作业一：课堂作业 用画布画一个身边的商业模式（电子版本</a:t>
            </a:r>
            <a:r>
              <a:rPr lang="en-US" altLang="zh-CN" sz="2000" b="1" dirty="0" smtClean="0">
                <a:solidFill>
                  <a:schemeClr val="tx1">
                    <a:lumMod val="75000"/>
                    <a:lumOff val="25000"/>
                  </a:schemeClr>
                </a:solidFill>
                <a:latin typeface="微软雅黑" pitchFamily="34" charset="-122"/>
                <a:ea typeface="微软雅黑" pitchFamily="34" charset="-122"/>
              </a:rPr>
              <a:t>AI  A3</a:t>
            </a:r>
            <a:r>
              <a:rPr lang="zh-CN" altLang="en-US" sz="2000" b="1" dirty="0" smtClean="0">
                <a:solidFill>
                  <a:schemeClr val="tx1">
                    <a:lumMod val="75000"/>
                    <a:lumOff val="25000"/>
                  </a:schemeClr>
                </a:solidFill>
                <a:latin typeface="微软雅黑" pitchFamily="34" charset="-122"/>
                <a:ea typeface="微软雅黑" pitchFamily="34" charset="-122"/>
              </a:rPr>
              <a:t>）</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5" name="矩形 4"/>
          <p:cNvSpPr/>
          <p:nvPr/>
        </p:nvSpPr>
        <p:spPr>
          <a:xfrm>
            <a:off x="285720" y="2281225"/>
            <a:ext cx="3922869" cy="707886"/>
          </a:xfrm>
          <a:prstGeom prst="rect">
            <a:avLst/>
          </a:prstGeom>
        </p:spPr>
        <p:txBody>
          <a:bodyPr wrap="none">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作业二：转化的商业模式画布</a:t>
            </a:r>
            <a:endParaRPr lang="en-US" altLang="zh-CN" sz="2000" b="1" dirty="0" smtClean="0">
              <a:solidFill>
                <a:schemeClr val="tx1">
                  <a:lumMod val="75000"/>
                  <a:lumOff val="25000"/>
                </a:schemeClr>
              </a:solidFill>
              <a:latin typeface="微软雅黑" pitchFamily="34" charset="-122"/>
              <a:ea typeface="微软雅黑" pitchFamily="34" charset="-122"/>
            </a:endParaRPr>
          </a:p>
          <a:p>
            <a:r>
              <a:rPr lang="zh-CN" altLang="en-US" sz="2000" b="1" dirty="0" smtClean="0">
                <a:solidFill>
                  <a:schemeClr val="tx1">
                    <a:lumMod val="75000"/>
                    <a:lumOff val="25000"/>
                  </a:schemeClr>
                </a:solidFill>
                <a:latin typeface="微软雅黑" pitchFamily="34" charset="-122"/>
                <a:ea typeface="微软雅黑" pitchFamily="34" charset="-122"/>
              </a:rPr>
              <a:t>            （电子版本</a:t>
            </a:r>
            <a:r>
              <a:rPr lang="en-US" altLang="zh-CN" sz="2000" b="1" dirty="0" smtClean="0">
                <a:solidFill>
                  <a:schemeClr val="tx1">
                    <a:lumMod val="75000"/>
                    <a:lumOff val="25000"/>
                  </a:schemeClr>
                </a:solidFill>
                <a:latin typeface="微软雅黑" pitchFamily="34" charset="-122"/>
                <a:ea typeface="微软雅黑" pitchFamily="34" charset="-122"/>
              </a:rPr>
              <a:t>AI  A3 2</a:t>
            </a:r>
            <a:r>
              <a:rPr lang="zh-CN" altLang="en-US" sz="2000" b="1" dirty="0" smtClean="0">
                <a:solidFill>
                  <a:schemeClr val="tx1">
                    <a:lumMod val="75000"/>
                    <a:lumOff val="25000"/>
                  </a:schemeClr>
                </a:solidFill>
                <a:latin typeface="微软雅黑" pitchFamily="34" charset="-122"/>
                <a:ea typeface="微软雅黑" pitchFamily="34" charset="-122"/>
              </a:rPr>
              <a:t>页）</a:t>
            </a:r>
            <a:endParaRPr lang="zh-CN" altLang="en-US" sz="2000" b="1" dirty="0">
              <a:solidFill>
                <a:schemeClr val="tx1">
                  <a:lumMod val="75000"/>
                  <a:lumOff val="25000"/>
                </a:schemeClr>
              </a:solidFill>
              <a:latin typeface="微软雅黑" pitchFamily="34" charset="-122"/>
              <a:ea typeface="微软雅黑" pitchFamily="34" charset="-122"/>
            </a:endParaRPr>
          </a:p>
        </p:txBody>
      </p:sp>
      <p:pic>
        <p:nvPicPr>
          <p:cNvPr id="6" name="Picture 2"/>
          <p:cNvPicPr>
            <a:picLocks noChangeAspect="1" noChangeArrowheads="1"/>
          </p:cNvPicPr>
          <p:nvPr/>
        </p:nvPicPr>
        <p:blipFill>
          <a:blip r:embed="rId2" cstate="print"/>
          <a:srcRect/>
          <a:stretch>
            <a:fillRect/>
          </a:stretch>
        </p:blipFill>
        <p:spPr bwMode="auto">
          <a:xfrm>
            <a:off x="3214678" y="4039326"/>
            <a:ext cx="1500198" cy="1061297"/>
          </a:xfrm>
          <a:prstGeom prst="rect">
            <a:avLst/>
          </a:prstGeom>
          <a:noFill/>
          <a:ln w="9525">
            <a:noFill/>
            <a:miter lim="800000"/>
            <a:headEnd/>
            <a:tailEnd/>
          </a:ln>
          <a:effectLst/>
        </p:spPr>
      </p:pic>
      <p:pic>
        <p:nvPicPr>
          <p:cNvPr id="7" name="Picture 3"/>
          <p:cNvPicPr>
            <a:picLocks noChangeAspect="1" noChangeArrowheads="1"/>
          </p:cNvPicPr>
          <p:nvPr/>
        </p:nvPicPr>
        <p:blipFill>
          <a:blip r:embed="rId3" cstate="print"/>
          <a:srcRect/>
          <a:stretch>
            <a:fillRect/>
          </a:stretch>
        </p:blipFill>
        <p:spPr bwMode="auto">
          <a:xfrm>
            <a:off x="1428728" y="4052882"/>
            <a:ext cx="1500198" cy="1049644"/>
          </a:xfrm>
          <a:prstGeom prst="rect">
            <a:avLst/>
          </a:prstGeom>
          <a:noFill/>
          <a:ln w="9525">
            <a:noFill/>
            <a:miter lim="800000"/>
            <a:headEnd/>
            <a:tailEnd/>
          </a:ln>
          <a:effectLst/>
        </p:spPr>
      </p:pic>
      <p:sp>
        <p:nvSpPr>
          <p:cNvPr id="9" name="矩形 8"/>
          <p:cNvSpPr/>
          <p:nvPr/>
        </p:nvSpPr>
        <p:spPr>
          <a:xfrm>
            <a:off x="285720" y="3529000"/>
            <a:ext cx="3262432" cy="400110"/>
          </a:xfrm>
          <a:prstGeom prst="rect">
            <a:avLst/>
          </a:prstGeom>
        </p:spPr>
        <p:txBody>
          <a:bodyPr wrap="none">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作业</a:t>
            </a:r>
            <a:r>
              <a:rPr lang="zh-CN" altLang="en-US" sz="2000" b="1" dirty="0">
                <a:solidFill>
                  <a:schemeClr val="tx1">
                    <a:lumMod val="75000"/>
                    <a:lumOff val="25000"/>
                  </a:schemeClr>
                </a:solidFill>
                <a:latin typeface="微软雅黑" pitchFamily="34" charset="-122"/>
                <a:ea typeface="微软雅黑" pitchFamily="34" charset="-122"/>
              </a:rPr>
              <a:t>三</a:t>
            </a:r>
            <a:r>
              <a:rPr lang="zh-CN" altLang="en-US" sz="2000" b="1" dirty="0" smtClean="0">
                <a:solidFill>
                  <a:schemeClr val="tx1">
                    <a:lumMod val="75000"/>
                    <a:lumOff val="25000"/>
                  </a:schemeClr>
                </a:solidFill>
                <a:latin typeface="微软雅黑" pitchFamily="34" charset="-122"/>
                <a:ea typeface="微软雅黑" pitchFamily="34" charset="-122"/>
              </a:rPr>
              <a:t>：中国公司商业模式</a:t>
            </a:r>
            <a:endParaRPr lang="en-US" altLang="zh-CN" sz="2000" b="1" dirty="0" smtClean="0">
              <a:solidFill>
                <a:schemeClr val="tx1">
                  <a:lumMod val="75000"/>
                  <a:lumOff val="25000"/>
                </a:schemeClr>
              </a:solidFill>
              <a:latin typeface="微软雅黑" pitchFamily="34" charset="-122"/>
              <a:ea typeface="微软雅黑" pitchFamily="34" charset="-122"/>
            </a:endParaRPr>
          </a:p>
        </p:txBody>
      </p:sp>
      <p:pic>
        <p:nvPicPr>
          <p:cNvPr id="12" name="Picture 3"/>
          <p:cNvPicPr>
            <a:picLocks noChangeAspect="1" noChangeArrowheads="1"/>
          </p:cNvPicPr>
          <p:nvPr/>
        </p:nvPicPr>
        <p:blipFill>
          <a:blip r:embed="rId4" cstate="print"/>
          <a:srcRect/>
          <a:stretch>
            <a:fillRect/>
          </a:stretch>
        </p:blipFill>
        <p:spPr bwMode="auto">
          <a:xfrm>
            <a:off x="4286248" y="2266932"/>
            <a:ext cx="1500166" cy="1124344"/>
          </a:xfrm>
          <a:prstGeom prst="rect">
            <a:avLst/>
          </a:prstGeom>
          <a:noFill/>
          <a:ln w="9525">
            <a:noFill/>
            <a:miter lim="800000"/>
            <a:headEnd/>
            <a:tailEnd/>
          </a:ln>
          <a:effectLst/>
        </p:spPr>
      </p:pic>
      <p:pic>
        <p:nvPicPr>
          <p:cNvPr id="13" name="Picture 4" descr="Q9"/>
          <p:cNvPicPr>
            <a:picLocks noChangeAspect="1" noChangeArrowheads="1"/>
          </p:cNvPicPr>
          <p:nvPr/>
        </p:nvPicPr>
        <p:blipFill>
          <a:blip r:embed="rId5" cstate="print"/>
          <a:srcRect/>
          <a:stretch>
            <a:fillRect/>
          </a:stretch>
        </p:blipFill>
        <p:spPr bwMode="auto">
          <a:xfrm>
            <a:off x="5857884" y="2266933"/>
            <a:ext cx="1693688" cy="1143008"/>
          </a:xfrm>
          <a:prstGeom prst="rect">
            <a:avLst/>
          </a:prstGeom>
          <a:noFill/>
        </p:spPr>
      </p:pic>
      <p:sp>
        <p:nvSpPr>
          <p:cNvPr id="14" name="矩形 13"/>
          <p:cNvSpPr/>
          <p:nvPr/>
        </p:nvSpPr>
        <p:spPr>
          <a:xfrm>
            <a:off x="1357290" y="5267328"/>
            <a:ext cx="1569660" cy="369332"/>
          </a:xfrm>
          <a:prstGeom prst="rect">
            <a:avLst/>
          </a:prstGeom>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（多张照片）</a:t>
            </a:r>
            <a:endParaRPr lang="zh-CN" altLang="en-US" dirty="0"/>
          </a:p>
        </p:txBody>
      </p:sp>
      <p:sp>
        <p:nvSpPr>
          <p:cNvPr id="15" name="矩形 14"/>
          <p:cNvSpPr/>
          <p:nvPr/>
        </p:nvSpPr>
        <p:spPr>
          <a:xfrm>
            <a:off x="2870125" y="5267328"/>
            <a:ext cx="2273379" cy="369332"/>
          </a:xfrm>
          <a:prstGeom prst="rect">
            <a:avLst/>
          </a:prstGeom>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（电子版本</a:t>
            </a:r>
            <a:r>
              <a:rPr lang="en-US" altLang="zh-CN" b="1" dirty="0" smtClean="0">
                <a:solidFill>
                  <a:schemeClr val="tx1">
                    <a:lumMod val="75000"/>
                    <a:lumOff val="25000"/>
                  </a:schemeClr>
                </a:solidFill>
                <a:latin typeface="微软雅黑" pitchFamily="34" charset="-122"/>
                <a:ea typeface="微软雅黑" pitchFamily="34" charset="-122"/>
              </a:rPr>
              <a:t>AI A3</a:t>
            </a:r>
            <a:r>
              <a:rPr lang="zh-CN" altLang="en-US" b="1" dirty="0" smtClean="0">
                <a:solidFill>
                  <a:schemeClr val="tx1">
                    <a:lumMod val="75000"/>
                    <a:lumOff val="25000"/>
                  </a:schemeClr>
                </a:solidFill>
                <a:latin typeface="微软雅黑" pitchFamily="34" charset="-122"/>
                <a:ea typeface="微软雅黑" pitchFamily="34" charset="-122"/>
              </a:rPr>
              <a:t>）</a:t>
            </a:r>
            <a:endParaRPr lang="zh-CN" altLang="en-US" dirty="0"/>
          </a:p>
        </p:txBody>
      </p:sp>
      <p:pic>
        <p:nvPicPr>
          <p:cNvPr id="16" name="Picture 4"/>
          <p:cNvPicPr>
            <a:picLocks noChangeAspect="1" noChangeArrowheads="1"/>
          </p:cNvPicPr>
          <p:nvPr/>
        </p:nvPicPr>
        <p:blipFill>
          <a:blip r:embed="rId6" cstate="print"/>
          <a:srcRect/>
          <a:stretch>
            <a:fillRect/>
          </a:stretch>
        </p:blipFill>
        <p:spPr bwMode="auto">
          <a:xfrm>
            <a:off x="5072066" y="3994558"/>
            <a:ext cx="1357322" cy="1102471"/>
          </a:xfrm>
          <a:prstGeom prst="rect">
            <a:avLst/>
          </a:prstGeom>
          <a:noFill/>
          <a:ln w="9525">
            <a:noFill/>
            <a:miter lim="800000"/>
            <a:headEnd/>
            <a:tailEnd/>
          </a:ln>
          <a:effectLst/>
        </p:spPr>
      </p:pic>
      <p:sp>
        <p:nvSpPr>
          <p:cNvPr id="17" name="矩形 16"/>
          <p:cNvSpPr/>
          <p:nvPr/>
        </p:nvSpPr>
        <p:spPr>
          <a:xfrm>
            <a:off x="5249954" y="5286388"/>
            <a:ext cx="1107996" cy="369332"/>
          </a:xfrm>
          <a:prstGeom prst="rect">
            <a:avLst/>
          </a:prstGeom>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（视频）</a:t>
            </a:r>
            <a:endParaRPr lang="zh-CN" altLang="en-US" dirty="0"/>
          </a:p>
        </p:txBody>
      </p:sp>
      <p:pic>
        <p:nvPicPr>
          <p:cNvPr id="18" name="Picture 5"/>
          <p:cNvPicPr>
            <a:picLocks noChangeAspect="1" noChangeArrowheads="1"/>
          </p:cNvPicPr>
          <p:nvPr/>
        </p:nvPicPr>
        <p:blipFill>
          <a:blip r:embed="rId7" cstate="print"/>
          <a:srcRect r="2970"/>
          <a:stretch>
            <a:fillRect/>
          </a:stretch>
        </p:blipFill>
        <p:spPr bwMode="auto">
          <a:xfrm>
            <a:off x="6643702" y="3981444"/>
            <a:ext cx="804933" cy="1166328"/>
          </a:xfrm>
          <a:prstGeom prst="rect">
            <a:avLst/>
          </a:prstGeom>
          <a:noFill/>
          <a:ln w="9525">
            <a:noFill/>
            <a:miter lim="800000"/>
            <a:headEnd/>
            <a:tailEnd/>
          </a:ln>
          <a:effectLst/>
        </p:spPr>
      </p:pic>
      <p:pic>
        <p:nvPicPr>
          <p:cNvPr id="19" name="Picture 2"/>
          <p:cNvPicPr>
            <a:picLocks noChangeAspect="1" noChangeArrowheads="1"/>
          </p:cNvPicPr>
          <p:nvPr/>
        </p:nvPicPr>
        <p:blipFill>
          <a:blip r:embed="rId8" cstate="print"/>
          <a:srcRect/>
          <a:stretch>
            <a:fillRect/>
          </a:stretch>
        </p:blipFill>
        <p:spPr bwMode="auto">
          <a:xfrm>
            <a:off x="7572396" y="4195758"/>
            <a:ext cx="1357322" cy="900653"/>
          </a:xfrm>
          <a:prstGeom prst="rect">
            <a:avLst/>
          </a:prstGeom>
          <a:noFill/>
          <a:ln w="9525">
            <a:noFill/>
            <a:miter lim="800000"/>
            <a:headEnd/>
            <a:tailEnd/>
          </a:ln>
          <a:effectLst/>
        </p:spPr>
      </p:pic>
      <p:sp>
        <p:nvSpPr>
          <p:cNvPr id="20" name="矩形 19"/>
          <p:cNvSpPr/>
          <p:nvPr/>
        </p:nvSpPr>
        <p:spPr>
          <a:xfrm>
            <a:off x="6500826" y="5267328"/>
            <a:ext cx="2646878" cy="369332"/>
          </a:xfrm>
          <a:prstGeom prst="rect">
            <a:avLst/>
          </a:prstGeom>
        </p:spPr>
        <p:txBody>
          <a:bodyPr wrap="none">
            <a:spAutoFit/>
          </a:bodyPr>
          <a:lstStyle/>
          <a:p>
            <a:r>
              <a:rPr lang="zh-CN" altLang="en-US" b="1" dirty="0" smtClean="0">
                <a:solidFill>
                  <a:schemeClr val="tx1">
                    <a:lumMod val="75000"/>
                    <a:lumOff val="25000"/>
                  </a:schemeClr>
                </a:solidFill>
                <a:latin typeface="微软雅黑" pitchFamily="34" charset="-122"/>
                <a:ea typeface="微软雅黑" pitchFamily="34" charset="-122"/>
              </a:rPr>
              <a:t>（电子版本</a:t>
            </a:r>
            <a:r>
              <a:rPr lang="en-US" altLang="zh-CN" b="1" dirty="0" smtClean="0">
                <a:solidFill>
                  <a:schemeClr val="tx1">
                    <a:lumMod val="75000"/>
                    <a:lumOff val="25000"/>
                  </a:schemeClr>
                </a:solidFill>
                <a:latin typeface="微软雅黑" pitchFamily="34" charset="-122"/>
                <a:ea typeface="微软雅黑" pitchFamily="34" charset="-122"/>
              </a:rPr>
              <a:t>AI A3 2</a:t>
            </a:r>
            <a:r>
              <a:rPr lang="zh-CN" altLang="en-US" b="1" dirty="0" smtClean="0">
                <a:solidFill>
                  <a:schemeClr val="tx1">
                    <a:lumMod val="75000"/>
                    <a:lumOff val="25000"/>
                  </a:schemeClr>
                </a:solidFill>
                <a:latin typeface="微软雅黑" pitchFamily="34" charset="-122"/>
                <a:ea typeface="微软雅黑" pitchFamily="34" charset="-122"/>
              </a:rPr>
              <a:t>页）</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720" y="428604"/>
            <a:ext cx="3005951" cy="400110"/>
          </a:xfrm>
          <a:prstGeom prst="rect">
            <a:avLst/>
          </a:prstGeom>
        </p:spPr>
        <p:txBody>
          <a:bodyPr wrap="none">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作业四：自己的商业规划</a:t>
            </a:r>
            <a:endParaRPr lang="en-US" altLang="zh-CN" sz="2000" b="1" dirty="0" smtClean="0">
              <a:solidFill>
                <a:schemeClr val="tx1">
                  <a:lumMod val="75000"/>
                  <a:lumOff val="25000"/>
                </a:schemeClr>
              </a:solidFill>
              <a:latin typeface="微软雅黑" pitchFamily="34" charset="-122"/>
              <a:ea typeface="微软雅黑" pitchFamily="34" charset="-122"/>
            </a:endParaRPr>
          </a:p>
        </p:txBody>
      </p:sp>
      <p:pic>
        <p:nvPicPr>
          <p:cNvPr id="4" name="Picture 2"/>
          <p:cNvPicPr>
            <a:picLocks noChangeAspect="1" noChangeArrowheads="1"/>
          </p:cNvPicPr>
          <p:nvPr/>
        </p:nvPicPr>
        <p:blipFill>
          <a:blip r:embed="rId2" cstate="print"/>
          <a:srcRect/>
          <a:stretch>
            <a:fillRect/>
          </a:stretch>
        </p:blipFill>
        <p:spPr bwMode="auto">
          <a:xfrm>
            <a:off x="1357290" y="1214422"/>
            <a:ext cx="1324387" cy="928694"/>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2857488" y="1214422"/>
            <a:ext cx="1418532" cy="1000132"/>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4500562" y="1214423"/>
            <a:ext cx="1571636" cy="1104494"/>
          </a:xfrm>
          <a:prstGeom prst="rect">
            <a:avLst/>
          </a:prstGeom>
          <a:noFill/>
          <a:ln w="9525">
            <a:noFill/>
            <a:miter lim="800000"/>
            <a:headEnd/>
            <a:tailEnd/>
          </a:ln>
          <a:effectLst/>
        </p:spPr>
      </p:pic>
      <p:pic>
        <p:nvPicPr>
          <p:cNvPr id="7" name="Picture 5"/>
          <p:cNvPicPr>
            <a:picLocks noChangeAspect="1" noChangeArrowheads="1"/>
          </p:cNvPicPr>
          <p:nvPr/>
        </p:nvPicPr>
        <p:blipFill>
          <a:blip r:embed="rId5" cstate="print"/>
          <a:srcRect/>
          <a:stretch>
            <a:fillRect/>
          </a:stretch>
        </p:blipFill>
        <p:spPr bwMode="auto">
          <a:xfrm>
            <a:off x="6357950" y="1214422"/>
            <a:ext cx="1214446" cy="856918"/>
          </a:xfrm>
          <a:prstGeom prst="rect">
            <a:avLst/>
          </a:prstGeom>
          <a:noFill/>
          <a:ln w="9525">
            <a:noFill/>
            <a:miter lim="800000"/>
            <a:headEnd/>
            <a:tailEnd/>
          </a:ln>
          <a:effectLst/>
        </p:spPr>
      </p:pic>
      <p:sp>
        <p:nvSpPr>
          <p:cNvPr id="8" name="矩形 7"/>
          <p:cNvSpPr/>
          <p:nvPr/>
        </p:nvSpPr>
        <p:spPr>
          <a:xfrm>
            <a:off x="3714411" y="2357430"/>
            <a:ext cx="4929555" cy="338554"/>
          </a:xfrm>
          <a:prstGeom prst="rect">
            <a:avLst/>
          </a:prstGeom>
        </p:spPr>
        <p:txBody>
          <a:bodyPr wrap="none">
            <a:spAutoFit/>
          </a:bodyPr>
          <a:lstStyle/>
          <a:p>
            <a:r>
              <a:rPr lang="zh-CN" altLang="en-US" sz="1600" dirty="0" smtClean="0">
                <a:solidFill>
                  <a:schemeClr val="tx1">
                    <a:lumMod val="75000"/>
                    <a:lumOff val="25000"/>
                  </a:schemeClr>
                </a:solidFill>
                <a:latin typeface="微软雅黑" pitchFamily="34" charset="-122"/>
                <a:ea typeface="微软雅黑" pitchFamily="34" charset="-122"/>
              </a:rPr>
              <a:t>从</a:t>
            </a:r>
            <a:r>
              <a:rPr lang="zh-CN" altLang="en-US" sz="1600" b="1" dirty="0" smtClean="0">
                <a:solidFill>
                  <a:schemeClr val="tx1">
                    <a:lumMod val="75000"/>
                    <a:lumOff val="25000"/>
                  </a:schemeClr>
                </a:solidFill>
                <a:latin typeface="微软雅黑" pitchFamily="34" charset="-122"/>
                <a:ea typeface="微软雅黑" pitchFamily="34" charset="-122"/>
              </a:rPr>
              <a:t>用户研究</a:t>
            </a:r>
            <a:r>
              <a:rPr lang="zh-CN" altLang="en-US" sz="1600" dirty="0" smtClean="0">
                <a:solidFill>
                  <a:schemeClr val="tx1">
                    <a:lumMod val="75000"/>
                    <a:lumOff val="25000"/>
                  </a:schemeClr>
                </a:solidFill>
                <a:latin typeface="微软雅黑" pitchFamily="34" charset="-122"/>
                <a:ea typeface="微软雅黑" pitchFamily="34" charset="-122"/>
              </a:rPr>
              <a:t>到</a:t>
            </a:r>
            <a:r>
              <a:rPr lang="zh-CN" altLang="en-US" sz="1600" b="1" dirty="0" smtClean="0">
                <a:solidFill>
                  <a:schemeClr val="tx1">
                    <a:lumMod val="75000"/>
                    <a:lumOff val="25000"/>
                  </a:schemeClr>
                </a:solidFill>
                <a:latin typeface="微软雅黑" pitchFamily="34" charset="-122"/>
                <a:ea typeface="微软雅黑" pitchFamily="34" charset="-122"/>
              </a:rPr>
              <a:t>主张价值</a:t>
            </a:r>
            <a:r>
              <a:rPr lang="zh-CN" altLang="en-US" sz="1600" dirty="0" smtClean="0">
                <a:solidFill>
                  <a:schemeClr val="tx1">
                    <a:lumMod val="75000"/>
                    <a:lumOff val="25000"/>
                  </a:schemeClr>
                </a:solidFill>
                <a:latin typeface="微软雅黑" pitchFamily="34" charset="-122"/>
                <a:ea typeface="微软雅黑" pitchFamily="34" charset="-122"/>
              </a:rPr>
              <a:t>到</a:t>
            </a:r>
            <a:r>
              <a:rPr lang="zh-CN" altLang="en-US" sz="1600" b="1" dirty="0" smtClean="0">
                <a:solidFill>
                  <a:schemeClr val="tx1">
                    <a:lumMod val="75000"/>
                    <a:lumOff val="25000"/>
                  </a:schemeClr>
                </a:solidFill>
                <a:latin typeface="微软雅黑" pitchFamily="34" charset="-122"/>
                <a:ea typeface="微软雅黑" pitchFamily="34" charset="-122"/>
              </a:rPr>
              <a:t>商业模式</a:t>
            </a:r>
            <a:r>
              <a:rPr lang="en-US" altLang="zh-CN" sz="1600" b="1" dirty="0" smtClean="0">
                <a:solidFill>
                  <a:schemeClr val="tx1">
                    <a:lumMod val="75000"/>
                    <a:lumOff val="25000"/>
                  </a:schemeClr>
                </a:solidFill>
                <a:latin typeface="微软雅黑" pitchFamily="34" charset="-122"/>
                <a:ea typeface="微软雅黑" pitchFamily="34" charset="-122"/>
              </a:rPr>
              <a:t>(</a:t>
            </a:r>
            <a:r>
              <a:rPr lang="zh-CN" altLang="en-US" sz="1600" b="1" dirty="0" smtClean="0">
                <a:solidFill>
                  <a:schemeClr val="tx1">
                    <a:lumMod val="75000"/>
                    <a:lumOff val="25000"/>
                  </a:schemeClr>
                </a:solidFill>
                <a:latin typeface="微软雅黑" pitchFamily="34" charset="-122"/>
                <a:ea typeface="微软雅黑" pitchFamily="34" charset="-122"/>
              </a:rPr>
              <a:t>电子版本 </a:t>
            </a:r>
            <a:r>
              <a:rPr lang="en-US" altLang="zh-CN" sz="1600" b="1" dirty="0" smtClean="0">
                <a:solidFill>
                  <a:schemeClr val="tx1">
                    <a:lumMod val="75000"/>
                    <a:lumOff val="25000"/>
                  </a:schemeClr>
                </a:solidFill>
                <a:latin typeface="微软雅黑" pitchFamily="34" charset="-122"/>
                <a:ea typeface="微软雅黑" pitchFamily="34" charset="-122"/>
              </a:rPr>
              <a:t>AI</a:t>
            </a:r>
            <a:r>
              <a:rPr lang="zh-CN" altLang="en-US" sz="1600" b="1" dirty="0" smtClean="0">
                <a:solidFill>
                  <a:schemeClr val="tx1">
                    <a:lumMod val="75000"/>
                    <a:lumOff val="25000"/>
                  </a:schemeClr>
                </a:solidFill>
                <a:latin typeface="微软雅黑" pitchFamily="34" charset="-122"/>
                <a:ea typeface="微软雅黑" pitchFamily="34" charset="-122"/>
              </a:rPr>
              <a:t> </a:t>
            </a:r>
            <a:r>
              <a:rPr lang="en-US" altLang="zh-CN" sz="1600" b="1" dirty="0" smtClean="0">
                <a:solidFill>
                  <a:schemeClr val="tx1">
                    <a:lumMod val="75000"/>
                    <a:lumOff val="25000"/>
                  </a:schemeClr>
                </a:solidFill>
                <a:latin typeface="微软雅黑" pitchFamily="34" charset="-122"/>
                <a:ea typeface="微软雅黑" pitchFamily="34" charset="-122"/>
              </a:rPr>
              <a:t>A3 )</a:t>
            </a:r>
          </a:p>
        </p:txBody>
      </p:sp>
      <p:sp>
        <p:nvSpPr>
          <p:cNvPr id="9" name="矩形 8"/>
          <p:cNvSpPr/>
          <p:nvPr/>
        </p:nvSpPr>
        <p:spPr>
          <a:xfrm>
            <a:off x="4143372" y="928670"/>
            <a:ext cx="296876" cy="369332"/>
          </a:xfrm>
          <a:prstGeom prst="rect">
            <a:avLst/>
          </a:prstGeom>
        </p:spPr>
        <p:txBody>
          <a:bodyPr wrap="none">
            <a:spAutoFit/>
          </a:bodyPr>
          <a:lstStyle/>
          <a:p>
            <a:r>
              <a:rPr lang="en-US" altLang="zh-CN" b="1" dirty="0" smtClean="0">
                <a:solidFill>
                  <a:srgbClr val="FF0000"/>
                </a:solidFill>
                <a:latin typeface="微软雅黑" pitchFamily="34" charset="-122"/>
                <a:ea typeface="微软雅黑" pitchFamily="34" charset="-122"/>
              </a:rPr>
              <a:t>*</a:t>
            </a:r>
            <a:endParaRPr lang="zh-CN" altLang="en-US" b="1" dirty="0">
              <a:solidFill>
                <a:srgbClr val="FF0000"/>
              </a:solidFill>
              <a:latin typeface="微软雅黑" pitchFamily="34" charset="-122"/>
              <a:ea typeface="微软雅黑" pitchFamily="34" charset="-122"/>
            </a:endParaRPr>
          </a:p>
        </p:txBody>
      </p:sp>
      <p:sp>
        <p:nvSpPr>
          <p:cNvPr id="10" name="矩形 9"/>
          <p:cNvSpPr/>
          <p:nvPr/>
        </p:nvSpPr>
        <p:spPr>
          <a:xfrm>
            <a:off x="5943597" y="928670"/>
            <a:ext cx="296876" cy="369332"/>
          </a:xfrm>
          <a:prstGeom prst="rect">
            <a:avLst/>
          </a:prstGeom>
        </p:spPr>
        <p:txBody>
          <a:bodyPr wrap="none">
            <a:spAutoFit/>
          </a:bodyPr>
          <a:lstStyle/>
          <a:p>
            <a:r>
              <a:rPr lang="en-US" altLang="zh-CN" b="1" dirty="0" smtClean="0">
                <a:solidFill>
                  <a:srgbClr val="FF0000"/>
                </a:solidFill>
                <a:latin typeface="微软雅黑" pitchFamily="34" charset="-122"/>
                <a:ea typeface="微软雅黑" pitchFamily="34" charset="-122"/>
              </a:rPr>
              <a:t>*</a:t>
            </a:r>
            <a:endParaRPr lang="zh-CN" altLang="en-US" b="1" dirty="0">
              <a:solidFill>
                <a:srgbClr val="FF0000"/>
              </a:solidFill>
              <a:latin typeface="微软雅黑" pitchFamily="34" charset="-122"/>
              <a:ea typeface="微软雅黑" pitchFamily="34" charset="-122"/>
            </a:endParaRPr>
          </a:p>
        </p:txBody>
      </p:sp>
      <p:sp>
        <p:nvSpPr>
          <p:cNvPr id="11" name="矩形 10"/>
          <p:cNvSpPr/>
          <p:nvPr/>
        </p:nvSpPr>
        <p:spPr>
          <a:xfrm>
            <a:off x="7505687" y="928670"/>
            <a:ext cx="296876" cy="369332"/>
          </a:xfrm>
          <a:prstGeom prst="rect">
            <a:avLst/>
          </a:prstGeom>
        </p:spPr>
        <p:txBody>
          <a:bodyPr wrap="none">
            <a:spAutoFit/>
          </a:bodyPr>
          <a:lstStyle/>
          <a:p>
            <a:r>
              <a:rPr lang="en-US" altLang="zh-CN" b="1" dirty="0" smtClean="0">
                <a:solidFill>
                  <a:srgbClr val="FF0000"/>
                </a:solidFill>
                <a:latin typeface="微软雅黑" pitchFamily="34" charset="-122"/>
                <a:ea typeface="微软雅黑" pitchFamily="34" charset="-122"/>
              </a:rPr>
              <a:t>*</a:t>
            </a:r>
            <a:endParaRPr lang="zh-CN" altLang="en-US" b="1" dirty="0">
              <a:solidFill>
                <a:srgbClr val="FF0000"/>
              </a:solidFill>
              <a:latin typeface="微软雅黑" pitchFamily="34" charset="-122"/>
              <a:ea typeface="微软雅黑" pitchFamily="34" charset="-122"/>
            </a:endParaRPr>
          </a:p>
        </p:txBody>
      </p:sp>
      <p:sp>
        <p:nvSpPr>
          <p:cNvPr id="12" name="矩形 11"/>
          <p:cNvSpPr/>
          <p:nvPr/>
        </p:nvSpPr>
        <p:spPr>
          <a:xfrm>
            <a:off x="5357818" y="571480"/>
            <a:ext cx="2339102" cy="307777"/>
          </a:xfrm>
          <a:prstGeom prst="rect">
            <a:avLst/>
          </a:prstGeom>
        </p:spPr>
        <p:txBody>
          <a:bodyPr wrap="none">
            <a:spAutoFit/>
          </a:bodyPr>
          <a:lstStyle/>
          <a:p>
            <a:r>
              <a:rPr lang="zh-CN" altLang="en-US" sz="1400" dirty="0" smtClean="0">
                <a:solidFill>
                  <a:schemeClr val="tx1">
                    <a:lumMod val="50000"/>
                    <a:lumOff val="50000"/>
                  </a:schemeClr>
                </a:solidFill>
                <a:latin typeface="微软雅黑" pitchFamily="34" charset="-122"/>
                <a:ea typeface="微软雅黑" pitchFamily="34" charset="-122"/>
              </a:rPr>
              <a:t>不要求个性化，但要视觉化</a:t>
            </a:r>
            <a:endParaRPr lang="zh-CN" altLang="en-US" sz="1400" dirty="0">
              <a:solidFill>
                <a:schemeClr val="tx1">
                  <a:lumMod val="50000"/>
                  <a:lumOff val="50000"/>
                </a:schemeClr>
              </a:solidFill>
              <a:latin typeface="微软雅黑" pitchFamily="34" charset="-122"/>
              <a:ea typeface="微软雅黑" pitchFamily="34" charset="-122"/>
            </a:endParaRPr>
          </a:p>
        </p:txBody>
      </p:sp>
      <p:pic>
        <p:nvPicPr>
          <p:cNvPr id="13" name="Picture 4" descr="J:\商业模式创新\用户体验课程作业\用户体验&amp;设计测试\INDEX\ECOECO APP 过程图\UX design.jpg"/>
          <p:cNvPicPr>
            <a:picLocks noChangeAspect="1" noChangeArrowheads="1"/>
          </p:cNvPicPr>
          <p:nvPr/>
        </p:nvPicPr>
        <p:blipFill>
          <a:blip r:embed="rId6" cstate="email"/>
          <a:srcRect/>
          <a:stretch>
            <a:fillRect/>
          </a:stretch>
        </p:blipFill>
        <p:spPr bwMode="auto">
          <a:xfrm>
            <a:off x="642910" y="2487035"/>
            <a:ext cx="2357454" cy="1821669"/>
          </a:xfrm>
          <a:prstGeom prst="rect">
            <a:avLst/>
          </a:prstGeom>
          <a:noFill/>
        </p:spPr>
      </p:pic>
      <p:sp>
        <p:nvSpPr>
          <p:cNvPr id="14" name="矩形 13"/>
          <p:cNvSpPr/>
          <p:nvPr/>
        </p:nvSpPr>
        <p:spPr>
          <a:xfrm>
            <a:off x="642910" y="4058671"/>
            <a:ext cx="2852063" cy="584775"/>
          </a:xfrm>
          <a:prstGeom prst="rect">
            <a:avLst/>
          </a:prstGeom>
        </p:spPr>
        <p:txBody>
          <a:bodyPr wrap="none">
            <a:spAutoFit/>
          </a:bodyPr>
          <a:lstStyle/>
          <a:p>
            <a:r>
              <a:rPr lang="en-US" altLang="zh-CN" sz="1600" dirty="0" smtClean="0">
                <a:solidFill>
                  <a:schemeClr val="tx1">
                    <a:lumMod val="75000"/>
                    <a:lumOff val="25000"/>
                  </a:schemeClr>
                </a:solidFill>
                <a:latin typeface="微软雅黑" pitchFamily="34" charset="-122"/>
                <a:ea typeface="微软雅黑" pitchFamily="34" charset="-122"/>
              </a:rPr>
              <a:t>DEMO</a:t>
            </a:r>
          </a:p>
          <a:p>
            <a:r>
              <a:rPr lang="zh-CN" altLang="en-US" sz="1600" dirty="0" smtClean="0">
                <a:solidFill>
                  <a:schemeClr val="tx1">
                    <a:lumMod val="75000"/>
                    <a:lumOff val="25000"/>
                  </a:schemeClr>
                </a:solidFill>
                <a:latin typeface="微软雅黑" pitchFamily="34" charset="-122"/>
                <a:ea typeface="微软雅黑" pitchFamily="34" charset="-122"/>
              </a:rPr>
              <a:t>（过程值得保留自己作品集）</a:t>
            </a:r>
            <a:endParaRPr lang="en-US" altLang="zh-CN" sz="1600" dirty="0" smtClean="0">
              <a:solidFill>
                <a:schemeClr val="tx1">
                  <a:lumMod val="75000"/>
                  <a:lumOff val="25000"/>
                </a:schemeClr>
              </a:solidFill>
              <a:latin typeface="微软雅黑" pitchFamily="34" charset="-122"/>
              <a:ea typeface="微软雅黑" pitchFamily="34" charset="-122"/>
            </a:endParaRPr>
          </a:p>
        </p:txBody>
      </p:sp>
      <p:pic>
        <p:nvPicPr>
          <p:cNvPr id="15" name="Picture 2" descr="9"/>
          <p:cNvPicPr>
            <a:picLocks noChangeAspect="1" noChangeArrowheads="1"/>
          </p:cNvPicPr>
          <p:nvPr/>
        </p:nvPicPr>
        <p:blipFill>
          <a:blip r:embed="rId7" cstate="print"/>
          <a:srcRect/>
          <a:stretch>
            <a:fillRect/>
          </a:stretch>
        </p:blipFill>
        <p:spPr bwMode="auto">
          <a:xfrm>
            <a:off x="3428992" y="2928934"/>
            <a:ext cx="2159809" cy="1214446"/>
          </a:xfrm>
          <a:prstGeom prst="rect">
            <a:avLst/>
          </a:prstGeom>
          <a:noFill/>
          <a:ln w="9525">
            <a:noFill/>
            <a:miter lim="800000"/>
            <a:headEnd/>
            <a:tailEnd/>
          </a:ln>
        </p:spPr>
      </p:pic>
      <p:sp>
        <p:nvSpPr>
          <p:cNvPr id="16" name="矩形 15"/>
          <p:cNvSpPr/>
          <p:nvPr/>
        </p:nvSpPr>
        <p:spPr>
          <a:xfrm>
            <a:off x="4062901" y="4295799"/>
            <a:ext cx="877163" cy="338554"/>
          </a:xfrm>
          <a:prstGeom prst="rect">
            <a:avLst/>
          </a:prstGeom>
        </p:spPr>
        <p:txBody>
          <a:bodyPr wrap="none">
            <a:spAutoFit/>
          </a:bodyPr>
          <a:lstStyle/>
          <a:p>
            <a:r>
              <a:rPr lang="en-US" altLang="zh-CN" sz="1600" dirty="0" smtClean="0">
                <a:solidFill>
                  <a:schemeClr val="tx1">
                    <a:lumMod val="75000"/>
                    <a:lumOff val="25000"/>
                  </a:schemeClr>
                </a:solidFill>
                <a:latin typeface="微软雅黑" pitchFamily="34" charset="-122"/>
                <a:ea typeface="微软雅黑" pitchFamily="34" charset="-122"/>
              </a:rPr>
              <a:t>9</a:t>
            </a:r>
            <a:r>
              <a:rPr lang="zh-CN" altLang="en-US" sz="1600" dirty="0" smtClean="0">
                <a:solidFill>
                  <a:schemeClr val="tx1">
                    <a:lumMod val="75000"/>
                    <a:lumOff val="25000"/>
                  </a:schemeClr>
                </a:solidFill>
                <a:latin typeface="微软雅黑" pitchFamily="34" charset="-122"/>
                <a:ea typeface="微软雅黑" pitchFamily="34" charset="-122"/>
              </a:rPr>
              <a:t>页</a:t>
            </a:r>
            <a:r>
              <a:rPr lang="en-US" altLang="zh-CN" sz="1600" dirty="0" smtClean="0">
                <a:solidFill>
                  <a:schemeClr val="tx1">
                    <a:lumMod val="75000"/>
                    <a:lumOff val="25000"/>
                  </a:schemeClr>
                </a:solidFill>
                <a:latin typeface="微软雅黑" pitchFamily="34" charset="-122"/>
                <a:ea typeface="微软雅黑" pitchFamily="34" charset="-122"/>
              </a:rPr>
              <a:t>PPT</a:t>
            </a:r>
            <a:endParaRPr lang="en-US" altLang="zh-CN" sz="1600" b="1" dirty="0" smtClean="0">
              <a:solidFill>
                <a:schemeClr val="tx1">
                  <a:lumMod val="75000"/>
                  <a:lumOff val="25000"/>
                </a:schemeClr>
              </a:solidFill>
              <a:latin typeface="微软雅黑" pitchFamily="34" charset="-122"/>
              <a:ea typeface="微软雅黑" pitchFamily="34" charset="-122"/>
            </a:endParaRPr>
          </a:p>
        </p:txBody>
      </p:sp>
      <p:pic>
        <p:nvPicPr>
          <p:cNvPr id="67586" name="Picture 2"/>
          <p:cNvPicPr>
            <a:picLocks noChangeAspect="1" noChangeArrowheads="1"/>
          </p:cNvPicPr>
          <p:nvPr/>
        </p:nvPicPr>
        <p:blipFill>
          <a:blip r:embed="rId8" cstate="print"/>
          <a:srcRect/>
          <a:stretch>
            <a:fillRect/>
          </a:stretch>
        </p:blipFill>
        <p:spPr bwMode="auto">
          <a:xfrm>
            <a:off x="5857884" y="2928934"/>
            <a:ext cx="2214578" cy="1239480"/>
          </a:xfrm>
          <a:prstGeom prst="rect">
            <a:avLst/>
          </a:prstGeom>
          <a:noFill/>
          <a:ln w="9525">
            <a:noFill/>
            <a:miter lim="800000"/>
            <a:headEnd/>
            <a:tailEnd/>
          </a:ln>
          <a:effectLst/>
        </p:spPr>
      </p:pic>
      <p:sp>
        <p:nvSpPr>
          <p:cNvPr id="18" name="矩形 17"/>
          <p:cNvSpPr/>
          <p:nvPr/>
        </p:nvSpPr>
        <p:spPr>
          <a:xfrm>
            <a:off x="6500826" y="4295781"/>
            <a:ext cx="1005403" cy="338554"/>
          </a:xfrm>
          <a:prstGeom prst="rect">
            <a:avLst/>
          </a:prstGeom>
        </p:spPr>
        <p:txBody>
          <a:bodyPr wrap="none">
            <a:spAutoFit/>
          </a:bodyPr>
          <a:lstStyle/>
          <a:p>
            <a:r>
              <a:rPr lang="zh-CN" altLang="en-US" sz="1600" dirty="0" smtClean="0">
                <a:solidFill>
                  <a:schemeClr val="tx1">
                    <a:lumMod val="75000"/>
                    <a:lumOff val="25000"/>
                  </a:schemeClr>
                </a:solidFill>
                <a:latin typeface="微软雅黑" pitchFamily="34" charset="-122"/>
                <a:ea typeface="微软雅黑" pitchFamily="34" charset="-122"/>
              </a:rPr>
              <a:t>展示视频</a:t>
            </a:r>
            <a:endParaRPr lang="en-US" altLang="zh-CN" sz="1600" dirty="0" smtClean="0">
              <a:solidFill>
                <a:schemeClr val="tx1">
                  <a:lumMod val="75000"/>
                  <a:lumOff val="25000"/>
                </a:schemeClr>
              </a:solidFill>
              <a:latin typeface="微软雅黑" pitchFamily="34" charset="-122"/>
              <a:ea typeface="微软雅黑" pitchFamily="34" charset="-122"/>
            </a:endParaRPr>
          </a:p>
        </p:txBody>
      </p:sp>
      <p:sp>
        <p:nvSpPr>
          <p:cNvPr id="19" name="矩形 18"/>
          <p:cNvSpPr/>
          <p:nvPr/>
        </p:nvSpPr>
        <p:spPr>
          <a:xfrm>
            <a:off x="642910" y="6143644"/>
            <a:ext cx="8260595" cy="338554"/>
          </a:xfrm>
          <a:prstGeom prst="rect">
            <a:avLst/>
          </a:prstGeom>
        </p:spPr>
        <p:txBody>
          <a:bodyPr wrap="none">
            <a:spAutoFit/>
          </a:bodyPr>
          <a:lstStyle/>
          <a:p>
            <a:r>
              <a:rPr lang="zh-CN" altLang="en-US" sz="1600" dirty="0" smtClean="0">
                <a:solidFill>
                  <a:schemeClr val="tx1">
                    <a:lumMod val="75000"/>
                    <a:lumOff val="25000"/>
                  </a:schemeClr>
                </a:solidFill>
                <a:latin typeface="微软雅黑" pitchFamily="34" charset="-122"/>
                <a:ea typeface="微软雅黑" pitchFamily="34" charset="-122"/>
              </a:rPr>
              <a:t>设计报告 每小组</a:t>
            </a:r>
            <a:r>
              <a:rPr lang="en-US" altLang="zh-CN" sz="1600" dirty="0" smtClean="0">
                <a:solidFill>
                  <a:schemeClr val="tx1">
                    <a:lumMod val="75000"/>
                    <a:lumOff val="25000"/>
                  </a:schemeClr>
                </a:solidFill>
                <a:latin typeface="微软雅黑" pitchFamily="34" charset="-122"/>
                <a:ea typeface="微软雅黑" pitchFamily="34" charset="-122"/>
              </a:rPr>
              <a:t>6</a:t>
            </a:r>
            <a:r>
              <a:rPr lang="zh-CN" altLang="en-US" sz="1600" dirty="0" smtClean="0">
                <a:solidFill>
                  <a:schemeClr val="tx1">
                    <a:lumMod val="75000"/>
                    <a:lumOff val="25000"/>
                  </a:schemeClr>
                </a:solidFill>
                <a:latin typeface="微软雅黑" pitchFamily="34" charset="-122"/>
                <a:ea typeface="微软雅黑" pitchFamily="34" charset="-122"/>
              </a:rPr>
              <a:t>页  </a:t>
            </a:r>
            <a:r>
              <a:rPr lang="en-US" altLang="zh-CN" sz="1600" dirty="0" smtClean="0">
                <a:solidFill>
                  <a:schemeClr val="tx1">
                    <a:lumMod val="75000"/>
                    <a:lumOff val="25000"/>
                  </a:schemeClr>
                </a:solidFill>
                <a:latin typeface="微软雅黑" pitchFamily="34" charset="-122"/>
                <a:ea typeface="微软雅黑" pitchFamily="34" charset="-122"/>
              </a:rPr>
              <a:t>A4</a:t>
            </a:r>
            <a:r>
              <a:rPr lang="zh-CN" altLang="en-US" sz="1600" dirty="0">
                <a:solidFill>
                  <a:schemeClr val="tx1">
                    <a:lumMod val="75000"/>
                    <a:lumOff val="25000"/>
                  </a:schemeClr>
                </a:solidFill>
                <a:latin typeface="微软雅黑" pitchFamily="34" charset="-122"/>
                <a:ea typeface="微软雅黑" pitchFamily="34" charset="-122"/>
              </a:rPr>
              <a:t>横版</a:t>
            </a:r>
            <a:r>
              <a:rPr lang="en-US" altLang="zh-CN" sz="1600" dirty="0" smtClean="0">
                <a:solidFill>
                  <a:schemeClr val="tx1">
                    <a:lumMod val="75000"/>
                    <a:lumOff val="25000"/>
                  </a:schemeClr>
                </a:solidFill>
                <a:latin typeface="微软雅黑" pitchFamily="34" charset="-122"/>
                <a:ea typeface="微软雅黑" pitchFamily="34" charset="-122"/>
              </a:rPr>
              <a:t>  </a:t>
            </a:r>
            <a:r>
              <a:rPr lang="zh-CN" altLang="en-US" sz="1600" dirty="0" smtClean="0">
                <a:solidFill>
                  <a:schemeClr val="tx1">
                    <a:lumMod val="75000"/>
                    <a:lumOff val="25000"/>
                  </a:schemeClr>
                </a:solidFill>
                <a:latin typeface="微软雅黑" pitchFamily="34" charset="-122"/>
                <a:ea typeface="微软雅黑" pitchFamily="34" charset="-122"/>
              </a:rPr>
              <a:t>（团队介绍、产品介绍、设计过程、设计思考、过程记录）</a:t>
            </a:r>
            <a:endParaRPr lang="en-US" altLang="zh-CN" sz="1600" dirty="0" smtClean="0">
              <a:solidFill>
                <a:schemeClr val="tx1">
                  <a:lumMod val="75000"/>
                  <a:lumOff val="25000"/>
                </a:schemeClr>
              </a:solidFill>
              <a:latin typeface="微软雅黑" pitchFamily="34" charset="-122"/>
              <a:ea typeface="微软雅黑" pitchFamily="34" charset="-122"/>
            </a:endParaRPr>
          </a:p>
        </p:txBody>
      </p:sp>
      <p:pic>
        <p:nvPicPr>
          <p:cNvPr id="67588" name="Picture 4"/>
          <p:cNvPicPr>
            <a:picLocks noChangeAspect="1" noChangeArrowheads="1"/>
          </p:cNvPicPr>
          <p:nvPr/>
        </p:nvPicPr>
        <p:blipFill>
          <a:blip r:embed="rId9"/>
          <a:srcRect/>
          <a:stretch>
            <a:fillRect/>
          </a:stretch>
        </p:blipFill>
        <p:spPr bwMode="auto">
          <a:xfrm>
            <a:off x="642910" y="5076360"/>
            <a:ext cx="2810589" cy="933926"/>
          </a:xfrm>
          <a:prstGeom prst="rect">
            <a:avLst/>
          </a:prstGeom>
          <a:noFill/>
          <a:ln w="9525">
            <a:noFill/>
            <a:miter lim="800000"/>
            <a:headEnd/>
            <a:tailEnd/>
          </a:ln>
          <a:effectLst/>
        </p:spPr>
      </p:pic>
      <p:pic>
        <p:nvPicPr>
          <p:cNvPr id="67589" name="Picture 5"/>
          <p:cNvPicPr>
            <a:picLocks noChangeAspect="1" noChangeArrowheads="1"/>
          </p:cNvPicPr>
          <p:nvPr/>
        </p:nvPicPr>
        <p:blipFill>
          <a:blip r:embed="rId10"/>
          <a:srcRect/>
          <a:stretch>
            <a:fillRect/>
          </a:stretch>
        </p:blipFill>
        <p:spPr bwMode="auto">
          <a:xfrm>
            <a:off x="3500430" y="5143512"/>
            <a:ext cx="2660807" cy="881062"/>
          </a:xfrm>
          <a:prstGeom prst="rect">
            <a:avLst/>
          </a:prstGeom>
          <a:noFill/>
          <a:ln w="9525">
            <a:noFill/>
            <a:miter lim="800000"/>
            <a:headEnd/>
            <a:tailEnd/>
          </a:ln>
          <a:effectLst/>
        </p:spPr>
      </p:pic>
      <p:pic>
        <p:nvPicPr>
          <p:cNvPr id="67590" name="Picture 6"/>
          <p:cNvPicPr>
            <a:picLocks noChangeAspect="1" noChangeArrowheads="1"/>
          </p:cNvPicPr>
          <p:nvPr/>
        </p:nvPicPr>
        <p:blipFill>
          <a:blip r:embed="rId11"/>
          <a:srcRect/>
          <a:stretch>
            <a:fillRect/>
          </a:stretch>
        </p:blipFill>
        <p:spPr bwMode="auto">
          <a:xfrm>
            <a:off x="6186487" y="5143501"/>
            <a:ext cx="2671793" cy="890598"/>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a:stretch>
            <a:fillRect/>
          </a:stretch>
        </p:blipFill>
        <p:spPr bwMode="auto">
          <a:xfrm>
            <a:off x="428596" y="285728"/>
            <a:ext cx="5191125" cy="2676525"/>
          </a:xfrm>
          <a:prstGeom prst="rect">
            <a:avLst/>
          </a:prstGeom>
          <a:noFill/>
          <a:ln w="9525">
            <a:noFill/>
            <a:miter lim="800000"/>
            <a:headEnd/>
            <a:tailEnd/>
          </a:ln>
          <a:effectLst/>
        </p:spPr>
      </p:pic>
      <p:pic>
        <p:nvPicPr>
          <p:cNvPr id="68611" name="Picture 3"/>
          <p:cNvPicPr>
            <a:picLocks noChangeAspect="1" noChangeArrowheads="1"/>
          </p:cNvPicPr>
          <p:nvPr/>
        </p:nvPicPr>
        <p:blipFill>
          <a:blip r:embed="rId3"/>
          <a:srcRect/>
          <a:stretch>
            <a:fillRect/>
          </a:stretch>
        </p:blipFill>
        <p:spPr bwMode="auto">
          <a:xfrm>
            <a:off x="428596" y="3643314"/>
            <a:ext cx="3409950" cy="2638425"/>
          </a:xfrm>
          <a:prstGeom prst="rect">
            <a:avLst/>
          </a:prstGeom>
          <a:noFill/>
          <a:ln w="9525">
            <a:noFill/>
            <a:miter lim="800000"/>
            <a:headEnd/>
            <a:tailEnd/>
          </a:ln>
          <a:effectLst/>
        </p:spPr>
      </p:pic>
      <p:pic>
        <p:nvPicPr>
          <p:cNvPr id="68612" name="Picture 4"/>
          <p:cNvPicPr>
            <a:picLocks noChangeAspect="1" noChangeArrowheads="1"/>
          </p:cNvPicPr>
          <p:nvPr/>
        </p:nvPicPr>
        <p:blipFill>
          <a:blip r:embed="rId4"/>
          <a:srcRect/>
          <a:stretch>
            <a:fillRect/>
          </a:stretch>
        </p:blipFill>
        <p:spPr bwMode="auto">
          <a:xfrm>
            <a:off x="3929058" y="3571876"/>
            <a:ext cx="3552825" cy="2981325"/>
          </a:xfrm>
          <a:prstGeom prst="rect">
            <a:avLst/>
          </a:prstGeom>
          <a:noFill/>
          <a:ln w="9525">
            <a:noFill/>
            <a:miter lim="800000"/>
            <a:headEnd/>
            <a:tailEnd/>
          </a:ln>
          <a:effectLst/>
        </p:spPr>
      </p:pic>
      <p:sp>
        <p:nvSpPr>
          <p:cNvPr id="6" name="矩形 5"/>
          <p:cNvSpPr/>
          <p:nvPr/>
        </p:nvSpPr>
        <p:spPr>
          <a:xfrm>
            <a:off x="6889263" y="428604"/>
            <a:ext cx="1826141" cy="584775"/>
          </a:xfrm>
          <a:prstGeom prst="rect">
            <a:avLst/>
          </a:prstGeom>
        </p:spPr>
        <p:txBody>
          <a:bodyPr wrap="none">
            <a:spAutoFit/>
          </a:bodyPr>
          <a:lstStyle/>
          <a:p>
            <a:r>
              <a:rPr lang="zh-CN" altLang="en-US" sz="3200" b="1" dirty="0" smtClean="0">
                <a:solidFill>
                  <a:schemeClr val="tx1">
                    <a:lumMod val="75000"/>
                    <a:lumOff val="25000"/>
                  </a:schemeClr>
                </a:solidFill>
                <a:latin typeface="微软雅黑" pitchFamily="34" charset="-122"/>
                <a:ea typeface="微软雅黑" pitchFamily="34" charset="-122"/>
              </a:rPr>
              <a:t>文件规范</a:t>
            </a:r>
            <a:endParaRPr lang="zh-CN" altLang="en-US" sz="3200" b="1" dirty="0">
              <a:solidFill>
                <a:schemeClr val="tx1">
                  <a:lumMod val="75000"/>
                  <a:lumOff val="25000"/>
                </a:schemeClr>
              </a:solidFill>
              <a:latin typeface="微软雅黑" pitchFamily="34" charset="-122"/>
              <a:ea typeface="微软雅黑"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214313" y="1428736"/>
          <a:ext cx="8786874" cy="3545840"/>
        </p:xfrm>
        <a:graphic>
          <a:graphicData uri="http://schemas.openxmlformats.org/drawingml/2006/table">
            <a:tbl>
              <a:tblPr firstRow="1" bandRow="1">
                <a:tableStyleId>{7DF18680-E054-41AD-8BC1-D1AEF772440D}</a:tableStyleId>
              </a:tblPr>
              <a:tblGrid>
                <a:gridCol w="901218"/>
                <a:gridCol w="1051421"/>
                <a:gridCol w="2553451"/>
                <a:gridCol w="1051421"/>
                <a:gridCol w="3229363"/>
              </a:tblGrid>
              <a:tr h="370840">
                <a:tc>
                  <a:txBody>
                    <a:bodyPr/>
                    <a:lstStyle/>
                    <a:p>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周二</a:t>
                      </a:r>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周五</a:t>
                      </a:r>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endParaRPr lang="zh-CN" altLang="en-US" sz="1600" dirty="0">
                        <a:solidFill>
                          <a:schemeClr val="tx1">
                            <a:lumMod val="65000"/>
                            <a:lumOff val="35000"/>
                          </a:schemeClr>
                        </a:solidFill>
                        <a:latin typeface="微软雅黑" pitchFamily="34" charset="-122"/>
                        <a:ea typeface="微软雅黑" pitchFamily="34"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bg1">
                              <a:lumMod val="75000"/>
                            </a:schemeClr>
                          </a:solidFill>
                          <a:latin typeface="微软雅黑" pitchFamily="34" charset="-122"/>
                          <a:ea typeface="微软雅黑" pitchFamily="34" charset="-122"/>
                        </a:rPr>
                        <a:t>第一周</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7</a:t>
                      </a:r>
                      <a:r>
                        <a:rPr lang="zh-CN" altLang="en-US" sz="1600" dirty="0" smtClean="0">
                          <a:solidFill>
                            <a:schemeClr val="bg1">
                              <a:lumMod val="75000"/>
                            </a:schemeClr>
                          </a:solidFill>
                          <a:latin typeface="微软雅黑" pitchFamily="34" charset="-122"/>
                          <a:ea typeface="微软雅黑" pitchFamily="34" charset="-122"/>
                        </a:rPr>
                        <a:t>日</a:t>
                      </a:r>
                      <a:endParaRPr lang="zh-CN" altLang="en-US" sz="1600" dirty="0">
                        <a:solidFill>
                          <a:schemeClr val="bg1">
                            <a:lumMod val="75000"/>
                          </a:schemeClr>
                        </a:solidFill>
                        <a:latin typeface="微软雅黑" pitchFamily="34" charset="-122"/>
                        <a:ea typeface="微软雅黑" pitchFamily="34" charset="-122"/>
                      </a:endParaRPr>
                    </a:p>
                  </a:txBody>
                  <a:tcPr/>
                </a:tc>
                <a:tc>
                  <a:txBody>
                    <a:bodyPr/>
                    <a:lstStyle/>
                    <a:p>
                      <a:r>
                        <a:rPr lang="zh-CN" altLang="en-US" sz="1400" dirty="0" smtClean="0">
                          <a:solidFill>
                            <a:schemeClr val="bg1">
                              <a:lumMod val="75000"/>
                            </a:schemeClr>
                          </a:solidFill>
                          <a:latin typeface="微软雅黑" pitchFamily="34" charset="-122"/>
                          <a:ea typeface="微软雅黑" pitchFamily="34" charset="-122"/>
                        </a:rPr>
                        <a:t>商业模式创新（工具、方法）</a:t>
                      </a:r>
                    </a:p>
                  </a:txBody>
                  <a:tcPr/>
                </a:tc>
                <a:tc>
                  <a:txBody>
                    <a:bodyPr/>
                    <a:lstStyle/>
                    <a:p>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10</a:t>
                      </a:r>
                      <a:r>
                        <a:rPr lang="zh-CN" altLang="en-US" sz="1600" dirty="0" smtClean="0">
                          <a:solidFill>
                            <a:schemeClr val="bg1">
                              <a:lumMod val="75000"/>
                            </a:schemeClr>
                          </a:solidFill>
                          <a:latin typeface="微软雅黑" pitchFamily="34" charset="-122"/>
                          <a:ea typeface="微软雅黑" pitchFamily="34" charset="-122"/>
                        </a:rPr>
                        <a:t>日</a:t>
                      </a:r>
                      <a:endParaRPr lang="zh-CN" altLang="en-US" sz="1600" dirty="0">
                        <a:solidFill>
                          <a:schemeClr val="bg1">
                            <a:lumMod val="75000"/>
                          </a:schemeClr>
                        </a:solidFill>
                        <a:latin typeface="微软雅黑" pitchFamily="34" charset="-122"/>
                        <a:ea typeface="微软雅黑" pitchFamily="34" charset="-122"/>
                      </a:endParaRPr>
                    </a:p>
                  </a:txBody>
                  <a:tcPr/>
                </a:tc>
                <a:tc>
                  <a:txBody>
                    <a:bodyPr/>
                    <a:lstStyle/>
                    <a:p>
                      <a:r>
                        <a:rPr lang="zh-CN" altLang="en-US" sz="1400" kern="1200" dirty="0" smtClean="0">
                          <a:solidFill>
                            <a:schemeClr val="bg1">
                              <a:lumMod val="75000"/>
                            </a:schemeClr>
                          </a:solidFill>
                          <a:latin typeface="微软雅黑" pitchFamily="34" charset="-122"/>
                          <a:ea typeface="微软雅黑" pitchFamily="34" charset="-122"/>
                          <a:cs typeface="+mn-cs"/>
                        </a:rPr>
                        <a:t>图解商业模式</a:t>
                      </a:r>
                      <a:endParaRPr lang="en-US" altLang="zh-CN" sz="1400" kern="1200" dirty="0" smtClean="0">
                        <a:solidFill>
                          <a:schemeClr val="bg1">
                            <a:lumMod val="75000"/>
                          </a:schemeClr>
                        </a:solidFill>
                        <a:latin typeface="微软雅黑" pitchFamily="34" charset="-122"/>
                        <a:ea typeface="微软雅黑" pitchFamily="34" charset="-122"/>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bg1">
                              <a:lumMod val="75000"/>
                            </a:schemeClr>
                          </a:solidFill>
                          <a:latin typeface="微软雅黑" pitchFamily="34" charset="-122"/>
                          <a:ea typeface="微软雅黑" pitchFamily="34" charset="-122"/>
                        </a:rPr>
                        <a:t>第二周</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14</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bg1">
                              <a:lumMod val="75000"/>
                            </a:schemeClr>
                          </a:solidFill>
                          <a:latin typeface="微软雅黑" pitchFamily="34" charset="-122"/>
                          <a:ea typeface="微软雅黑" pitchFamily="34" charset="-122"/>
                          <a:cs typeface="+mn-cs"/>
                        </a:rPr>
                        <a:t>作业一汇报</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17</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bg1">
                              <a:lumMod val="75000"/>
                            </a:schemeClr>
                          </a:solidFill>
                          <a:latin typeface="微软雅黑" pitchFamily="34" charset="-122"/>
                          <a:ea typeface="微软雅黑" pitchFamily="34" charset="-122"/>
                        </a:rPr>
                        <a:t>源创新（创新分析）</a:t>
                      </a:r>
                      <a:endParaRPr lang="en-US" altLang="zh-CN" sz="1400" dirty="0" smtClean="0">
                        <a:solidFill>
                          <a:schemeClr val="bg1">
                            <a:lumMod val="75000"/>
                          </a:schemeClr>
                        </a:solidFill>
                        <a:latin typeface="微软雅黑" pitchFamily="34" charset="-122"/>
                        <a:ea typeface="微软雅黑" pitchFamily="34"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bg1">
                              <a:lumMod val="75000"/>
                            </a:schemeClr>
                          </a:solidFill>
                          <a:latin typeface="微软雅黑" pitchFamily="34" charset="-122"/>
                          <a:ea typeface="微软雅黑" pitchFamily="34" charset="-122"/>
                        </a:rPr>
                        <a:t>第三周</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21</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bg1">
                              <a:lumMod val="75000"/>
                            </a:schemeClr>
                          </a:solidFill>
                          <a:latin typeface="微软雅黑" pitchFamily="34" charset="-122"/>
                          <a:ea typeface="微软雅黑" pitchFamily="34" charset="-122"/>
                          <a:cs typeface="+mn-cs"/>
                        </a:rPr>
                        <a:t>作业二汇报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24</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bg1">
                              <a:lumMod val="75000"/>
                            </a:schemeClr>
                          </a:solidFill>
                          <a:latin typeface="微软雅黑" pitchFamily="34" charset="-122"/>
                          <a:ea typeface="微软雅黑" pitchFamily="34" charset="-122"/>
                          <a:cs typeface="+mn-cs"/>
                        </a:rPr>
                        <a:t>互联网、电子商务、制造、设计</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bg1">
                              <a:lumMod val="75000"/>
                            </a:schemeClr>
                          </a:solidFill>
                          <a:latin typeface="微软雅黑" pitchFamily="34" charset="-122"/>
                          <a:ea typeface="微软雅黑" pitchFamily="34" charset="-122"/>
                        </a:rPr>
                        <a:t>第四周</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28</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r>
                        <a:rPr lang="zh-CN" altLang="en-US" sz="1600" dirty="0" smtClean="0">
                          <a:solidFill>
                            <a:schemeClr val="bg1">
                              <a:lumMod val="75000"/>
                            </a:schemeClr>
                          </a:solidFill>
                          <a:latin typeface="微软雅黑" pitchFamily="34" charset="-122"/>
                          <a:ea typeface="微软雅黑" pitchFamily="34" charset="-122"/>
                        </a:rPr>
                        <a:t>作业时间</a:t>
                      </a:r>
                      <a:endParaRPr lang="zh-CN" altLang="en-US" sz="1600" dirty="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5</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31</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bg1">
                              <a:lumMod val="75000"/>
                            </a:schemeClr>
                          </a:solidFill>
                          <a:latin typeface="微软雅黑" pitchFamily="34" charset="-122"/>
                          <a:ea typeface="微软雅黑" pitchFamily="34" charset="-122"/>
                          <a:cs typeface="+mn-cs"/>
                        </a:rPr>
                        <a:t>作业三汇报</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bg1">
                              <a:lumMod val="75000"/>
                            </a:schemeClr>
                          </a:solidFill>
                          <a:latin typeface="微软雅黑" pitchFamily="34" charset="-122"/>
                          <a:ea typeface="微软雅黑" pitchFamily="34" charset="-122"/>
                        </a:rPr>
                        <a:t>第五周</a:t>
                      </a:r>
                      <a:endParaRPr lang="en-US" altLang="zh-CN" sz="1600" dirty="0" smtClean="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lumMod val="75000"/>
                            </a:schemeClr>
                          </a:solidFill>
                          <a:latin typeface="微软雅黑" pitchFamily="34" charset="-122"/>
                          <a:ea typeface="微软雅黑" pitchFamily="34" charset="-122"/>
                        </a:rPr>
                        <a:t>6</a:t>
                      </a:r>
                      <a:r>
                        <a:rPr lang="zh-CN" altLang="en-US" sz="1600" dirty="0" smtClean="0">
                          <a:solidFill>
                            <a:schemeClr val="bg1">
                              <a:lumMod val="75000"/>
                            </a:schemeClr>
                          </a:solidFill>
                          <a:latin typeface="微软雅黑" pitchFamily="34" charset="-122"/>
                          <a:ea typeface="微软雅黑" pitchFamily="34" charset="-122"/>
                        </a:rPr>
                        <a:t>月</a:t>
                      </a:r>
                      <a:r>
                        <a:rPr lang="en-US" altLang="zh-CN" sz="1600" dirty="0" smtClean="0">
                          <a:solidFill>
                            <a:schemeClr val="bg1">
                              <a:lumMod val="75000"/>
                            </a:schemeClr>
                          </a:solidFill>
                          <a:latin typeface="微软雅黑" pitchFamily="34" charset="-122"/>
                          <a:ea typeface="微软雅黑" pitchFamily="34" charset="-122"/>
                        </a:rPr>
                        <a:t>4</a:t>
                      </a:r>
                      <a:r>
                        <a:rPr lang="zh-CN" altLang="en-US" sz="1600" dirty="0" smtClean="0">
                          <a:solidFill>
                            <a:schemeClr val="bg1">
                              <a:lumMod val="75000"/>
                            </a:schemeClr>
                          </a:solidFill>
                          <a:latin typeface="微软雅黑" pitchFamily="34" charset="-122"/>
                          <a:ea typeface="微软雅黑" pitchFamily="34" charset="-122"/>
                        </a:rPr>
                        <a:t>日</a:t>
                      </a:r>
                    </a:p>
                  </a:txBody>
                  <a:tcPr/>
                </a:tc>
                <a:tc>
                  <a:txBody>
                    <a:bodyPr/>
                    <a:lstStyle/>
                    <a:p>
                      <a:r>
                        <a:rPr lang="zh-CN" altLang="en-US" sz="1600" dirty="0" smtClean="0">
                          <a:solidFill>
                            <a:schemeClr val="bg1">
                              <a:lumMod val="75000"/>
                            </a:schemeClr>
                          </a:solidFill>
                          <a:latin typeface="微软雅黑" pitchFamily="34" charset="-122"/>
                          <a:ea typeface="微软雅黑" pitchFamily="34" charset="-122"/>
                        </a:rPr>
                        <a:t>社交设计</a:t>
                      </a:r>
                      <a:r>
                        <a:rPr lang="en-US" altLang="zh-CN" sz="1600" dirty="0" smtClean="0">
                          <a:solidFill>
                            <a:schemeClr val="bg1">
                              <a:lumMod val="75000"/>
                            </a:schemeClr>
                          </a:solidFill>
                          <a:latin typeface="微软雅黑" pitchFamily="34" charset="-122"/>
                          <a:ea typeface="微软雅黑" pitchFamily="34" charset="-122"/>
                        </a:rPr>
                        <a:t>+</a:t>
                      </a:r>
                      <a:r>
                        <a:rPr lang="zh-CN" altLang="en-US" sz="1600" dirty="0" smtClean="0">
                          <a:solidFill>
                            <a:schemeClr val="bg1">
                              <a:lumMod val="75000"/>
                            </a:schemeClr>
                          </a:solidFill>
                          <a:latin typeface="微软雅黑" pitchFamily="34" charset="-122"/>
                          <a:ea typeface="微软雅黑" pitchFamily="34" charset="-122"/>
                        </a:rPr>
                        <a:t>作业指导</a:t>
                      </a:r>
                      <a:endParaRPr lang="zh-CN" altLang="en-US" sz="1600" dirty="0">
                        <a:solidFill>
                          <a:schemeClr val="bg1">
                            <a:lumMod val="7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7</a:t>
                      </a:r>
                      <a:r>
                        <a:rPr lang="zh-CN" altLang="en-US" sz="1600" dirty="0" smtClean="0">
                          <a:latin typeface="微软雅黑" pitchFamily="34" charset="-122"/>
                          <a:ea typeface="微软雅黑" pitchFamily="34" charset="-122"/>
                        </a:rPr>
                        <a:t>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tx1">
                              <a:lumMod val="65000"/>
                              <a:lumOff val="35000"/>
                            </a:schemeClr>
                          </a:solidFill>
                          <a:latin typeface="微软雅黑" pitchFamily="34" charset="-122"/>
                          <a:ea typeface="微软雅黑" pitchFamily="34" charset="-122"/>
                          <a:cs typeface="+mn-cs"/>
                        </a:rPr>
                        <a:t>设计研究与设计表达</a:t>
                      </a:r>
                      <a:r>
                        <a:rPr lang="en-US" altLang="zh-CN" sz="1400" kern="1200" dirty="0" smtClean="0">
                          <a:solidFill>
                            <a:schemeClr val="tx1">
                              <a:lumMod val="65000"/>
                              <a:lumOff val="35000"/>
                            </a:schemeClr>
                          </a:solidFill>
                          <a:latin typeface="微软雅黑" pitchFamily="34" charset="-122"/>
                          <a:ea typeface="微软雅黑" pitchFamily="34" charset="-122"/>
                          <a:cs typeface="+mn-cs"/>
                        </a:rPr>
                        <a:t>,</a:t>
                      </a:r>
                      <a:r>
                        <a:rPr lang="zh-CN" altLang="en-US" sz="1400" kern="1200" dirty="0" smtClean="0">
                          <a:solidFill>
                            <a:schemeClr val="tx1">
                              <a:lumMod val="65000"/>
                              <a:lumOff val="35000"/>
                            </a:schemeClr>
                          </a:solidFill>
                          <a:latin typeface="微软雅黑" pitchFamily="34" charset="-122"/>
                          <a:ea typeface="微软雅黑" pitchFamily="34" charset="-122"/>
                          <a:cs typeface="+mn-cs"/>
                        </a:rPr>
                        <a:t>作业说明</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第六周</a:t>
                      </a:r>
                      <a:endParaRPr lang="en-US" altLang="zh-CN"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9</a:t>
                      </a:r>
                      <a:r>
                        <a:rPr lang="zh-CN" altLang="en-US" sz="1600" dirty="0" smtClean="0">
                          <a:latin typeface="微软雅黑" pitchFamily="34" charset="-122"/>
                          <a:ea typeface="微软雅黑" pitchFamily="34" charset="-122"/>
                        </a:rPr>
                        <a:t>日补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600" dirty="0" smtClean="0">
                          <a:solidFill>
                            <a:schemeClr val="tx1">
                              <a:lumMod val="65000"/>
                              <a:lumOff val="35000"/>
                            </a:schemeClr>
                          </a:solidFill>
                          <a:latin typeface="微软雅黑" pitchFamily="34" charset="-122"/>
                          <a:ea typeface="微软雅黑" pitchFamily="34" charset="-122"/>
                        </a:rPr>
                        <a:t>作业时间（确定价值主张和画布）</a:t>
                      </a:r>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14</a:t>
                      </a:r>
                      <a:r>
                        <a:rPr lang="zh-CN" altLang="en-US" sz="1600" dirty="0" smtClean="0">
                          <a:latin typeface="微软雅黑" pitchFamily="34" charset="-122"/>
                          <a:ea typeface="微软雅黑" pitchFamily="34" charset="-122"/>
                        </a:rPr>
                        <a:t>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600" dirty="0" smtClean="0">
                          <a:solidFill>
                            <a:schemeClr val="tx1">
                              <a:lumMod val="65000"/>
                              <a:lumOff val="35000"/>
                            </a:schemeClr>
                          </a:solidFill>
                          <a:latin typeface="微软雅黑" pitchFamily="34" charset="-122"/>
                          <a:ea typeface="微软雅黑" pitchFamily="34" charset="-122"/>
                        </a:rPr>
                        <a:t>作业时间（制作原型）</a:t>
                      </a:r>
                      <a:endParaRPr lang="zh-CN" altLang="en-US" sz="1600" dirty="0">
                        <a:solidFill>
                          <a:schemeClr val="tx1">
                            <a:lumMod val="65000"/>
                            <a:lumOff val="35000"/>
                          </a:schemeClr>
                        </a:solidFill>
                        <a:latin typeface="微软雅黑" pitchFamily="34" charset="-122"/>
                        <a:ea typeface="微软雅黑" pitchFamily="34"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第七周</a:t>
                      </a:r>
                      <a:endParaRPr lang="en-US" altLang="zh-CN"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18</a:t>
                      </a:r>
                      <a:r>
                        <a:rPr lang="zh-CN" altLang="en-US" sz="1600" dirty="0" smtClean="0">
                          <a:latin typeface="微软雅黑" pitchFamily="34" charset="-122"/>
                          <a:ea typeface="微软雅黑" pitchFamily="34" charset="-122"/>
                        </a:rPr>
                        <a:t>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600" dirty="0" smtClean="0">
                          <a:solidFill>
                            <a:schemeClr val="tx1">
                              <a:lumMod val="65000"/>
                              <a:lumOff val="35000"/>
                            </a:schemeClr>
                          </a:solidFill>
                          <a:latin typeface="微软雅黑" pitchFamily="34" charset="-122"/>
                          <a:ea typeface="微软雅黑" pitchFamily="34" charset="-122"/>
                        </a:rPr>
                        <a:t>分组检查（</a:t>
                      </a:r>
                      <a:r>
                        <a:rPr lang="en-US" altLang="zh-CN" sz="1600" dirty="0" smtClean="0">
                          <a:solidFill>
                            <a:schemeClr val="tx1">
                              <a:lumMod val="65000"/>
                              <a:lumOff val="35000"/>
                            </a:schemeClr>
                          </a:solidFill>
                          <a:latin typeface="微软雅黑" pitchFamily="34" charset="-122"/>
                          <a:ea typeface="微软雅黑" pitchFamily="34" charset="-122"/>
                        </a:rPr>
                        <a:t>10%</a:t>
                      </a:r>
                      <a:r>
                        <a:rPr lang="zh-CN" altLang="en-US" sz="1600" dirty="0" smtClean="0">
                          <a:solidFill>
                            <a:schemeClr val="tx1">
                              <a:lumMod val="65000"/>
                              <a:lumOff val="35000"/>
                            </a:schemeClr>
                          </a:solidFill>
                          <a:latin typeface="微软雅黑" pitchFamily="34" charset="-122"/>
                          <a:ea typeface="微软雅黑" pitchFamily="34" charset="-122"/>
                        </a:rPr>
                        <a:t>）</a:t>
                      </a:r>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21</a:t>
                      </a:r>
                      <a:r>
                        <a:rPr lang="zh-CN" altLang="en-US" sz="1600" dirty="0" smtClean="0">
                          <a:latin typeface="微软雅黑" pitchFamily="34" charset="-122"/>
                          <a:ea typeface="微软雅黑" pitchFamily="34" charset="-122"/>
                        </a:rPr>
                        <a:t>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400" kern="1200" dirty="0" smtClean="0">
                          <a:solidFill>
                            <a:schemeClr val="tx1">
                              <a:lumMod val="65000"/>
                              <a:lumOff val="35000"/>
                            </a:schemeClr>
                          </a:solidFill>
                          <a:latin typeface="微软雅黑" pitchFamily="34" charset="-122"/>
                          <a:ea typeface="微软雅黑" pitchFamily="34" charset="-122"/>
                          <a:cs typeface="+mn-cs"/>
                        </a:rPr>
                        <a:t>作业时间（制作视频、设计报告）</a:t>
                      </a:r>
                      <a:endParaRPr lang="zh-CN" altLang="en-US" sz="1400" kern="1200" dirty="0">
                        <a:solidFill>
                          <a:schemeClr val="tx1">
                            <a:lumMod val="65000"/>
                            <a:lumOff val="35000"/>
                          </a:schemeClr>
                        </a:solidFill>
                        <a:latin typeface="微软雅黑" pitchFamily="34" charset="-122"/>
                        <a:ea typeface="微软雅黑" pitchFamily="34" charset="-122"/>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第八周</a:t>
                      </a:r>
                      <a:endParaRPr lang="en-US" altLang="zh-CN"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6</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25</a:t>
                      </a:r>
                      <a:r>
                        <a:rPr lang="zh-CN" altLang="en-US" sz="1600" dirty="0" smtClean="0">
                          <a:latin typeface="微软雅黑" pitchFamily="34" charset="-122"/>
                          <a:ea typeface="微软雅黑" pitchFamily="34" charset="-122"/>
                        </a:rPr>
                        <a:t>日</a:t>
                      </a:r>
                      <a:endParaRPr lang="zh-CN" altLang="en-US" sz="1600" dirty="0" smtClean="0">
                        <a:solidFill>
                          <a:schemeClr val="tx1">
                            <a:lumMod val="65000"/>
                            <a:lumOff val="35000"/>
                          </a:schemeClr>
                        </a:solidFill>
                        <a:latin typeface="微软雅黑" pitchFamily="34" charset="-122"/>
                        <a:ea typeface="微软雅黑" pitchFamily="34" charset="-122"/>
                      </a:endParaRPr>
                    </a:p>
                  </a:txBody>
                  <a:tcPr/>
                </a:tc>
                <a:tc>
                  <a:txBody>
                    <a:bodyPr/>
                    <a:lstStyle/>
                    <a:p>
                      <a:r>
                        <a:rPr lang="zh-CN" altLang="en-US" sz="1400" kern="1200" dirty="0" smtClean="0">
                          <a:solidFill>
                            <a:schemeClr val="tx1">
                              <a:lumMod val="65000"/>
                              <a:lumOff val="35000"/>
                            </a:schemeClr>
                          </a:solidFill>
                          <a:latin typeface="微软雅黑" pitchFamily="34" charset="-122"/>
                          <a:ea typeface="微软雅黑" pitchFamily="34" charset="-122"/>
                          <a:cs typeface="+mn-cs"/>
                        </a:rPr>
                        <a:t>展示汇报（</a:t>
                      </a:r>
                      <a:r>
                        <a:rPr lang="en-US" altLang="zh-CN" sz="1400" kern="1200" dirty="0" smtClean="0">
                          <a:solidFill>
                            <a:schemeClr val="tx1">
                              <a:lumMod val="65000"/>
                              <a:lumOff val="35000"/>
                            </a:schemeClr>
                          </a:solidFill>
                          <a:latin typeface="微软雅黑" pitchFamily="34" charset="-122"/>
                          <a:ea typeface="微软雅黑" pitchFamily="34" charset="-122"/>
                          <a:cs typeface="+mn-cs"/>
                        </a:rPr>
                        <a:t>50%</a:t>
                      </a:r>
                      <a:r>
                        <a:rPr lang="zh-CN" altLang="en-US" sz="1400" kern="1200" dirty="0" smtClean="0">
                          <a:solidFill>
                            <a:schemeClr val="tx1">
                              <a:lumMod val="65000"/>
                              <a:lumOff val="35000"/>
                            </a:schemeClr>
                          </a:solidFill>
                          <a:latin typeface="微软雅黑" pitchFamily="34" charset="-122"/>
                          <a:ea typeface="微软雅黑" pitchFamily="34" charset="-122"/>
                          <a:cs typeface="+mn-cs"/>
                        </a:rPr>
                        <a:t>）</a:t>
                      </a:r>
                      <a:endParaRPr lang="zh-CN" altLang="en-US" sz="1400" kern="1200" dirty="0">
                        <a:solidFill>
                          <a:schemeClr val="tx1">
                            <a:lumMod val="65000"/>
                            <a:lumOff val="35000"/>
                          </a:schemeClr>
                        </a:solidFill>
                        <a:latin typeface="微软雅黑" pitchFamily="34" charset="-122"/>
                        <a:ea typeface="微软雅黑" pitchFamily="34" charset="-122"/>
                        <a:cs typeface="+mn-cs"/>
                      </a:endParaRPr>
                    </a:p>
                  </a:txBody>
                  <a:tcPr/>
                </a:tc>
                <a:tc>
                  <a:txBody>
                    <a:bodyPr/>
                    <a:lstStyle/>
                    <a:p>
                      <a:endParaRPr lang="zh-CN" altLang="en-US" sz="1600" dirty="0">
                        <a:solidFill>
                          <a:schemeClr val="tx1">
                            <a:lumMod val="65000"/>
                            <a:lumOff val="35000"/>
                          </a:schemeClr>
                        </a:solidFill>
                        <a:latin typeface="微软雅黑" pitchFamily="34" charset="-122"/>
                        <a:ea typeface="微软雅黑" pitchFamily="34" charset="-122"/>
                      </a:endParaRPr>
                    </a:p>
                  </a:txBody>
                  <a:tcPr/>
                </a:tc>
                <a:tc>
                  <a:txBody>
                    <a:bodyPr/>
                    <a:lstStyle/>
                    <a:p>
                      <a:endParaRPr lang="zh-CN" altLang="en-US" sz="1600" dirty="0">
                        <a:solidFill>
                          <a:schemeClr val="tx1">
                            <a:lumMod val="65000"/>
                            <a:lumOff val="35000"/>
                          </a:schemeClr>
                        </a:solidFill>
                        <a:latin typeface="微软雅黑" pitchFamily="34" charset="-122"/>
                        <a:ea typeface="微软雅黑" pitchFamily="34" charset="-122"/>
                      </a:endParaRPr>
                    </a:p>
                  </a:txBody>
                  <a:tcPr/>
                </a:tc>
              </a:tr>
            </a:tbl>
          </a:graphicData>
        </a:graphic>
      </p:graphicFrame>
      <p:sp>
        <p:nvSpPr>
          <p:cNvPr id="4" name="矩形 3"/>
          <p:cNvSpPr/>
          <p:nvPr/>
        </p:nvSpPr>
        <p:spPr>
          <a:xfrm>
            <a:off x="142844" y="5214950"/>
            <a:ext cx="2739853" cy="338554"/>
          </a:xfrm>
          <a:prstGeom prst="rect">
            <a:avLst/>
          </a:prstGeom>
        </p:spPr>
        <p:txBody>
          <a:bodyPr wrap="none">
            <a:spAutoFit/>
          </a:bodyPr>
          <a:lstStyle/>
          <a:p>
            <a:r>
              <a:rPr lang="en-US" altLang="zh-CN" sz="1600" dirty="0" smtClean="0">
                <a:solidFill>
                  <a:srgbClr val="FF0000"/>
                </a:solidFill>
                <a:latin typeface="微软雅黑" pitchFamily="34" charset="-122"/>
                <a:ea typeface="微软雅黑" pitchFamily="34" charset="-122"/>
              </a:rPr>
              <a:t>*</a:t>
            </a:r>
            <a:r>
              <a:rPr lang="zh-CN" altLang="en-US" sz="1600" dirty="0" smtClean="0">
                <a:solidFill>
                  <a:srgbClr val="FF0000"/>
                </a:solidFill>
                <a:latin typeface="微软雅黑" pitchFamily="34" charset="-122"/>
                <a:ea typeface="微软雅黑" pitchFamily="34" charset="-122"/>
              </a:rPr>
              <a:t>作业时间需要在教室内完成</a:t>
            </a:r>
            <a:endParaRPr lang="zh-CN" altLang="en-US" sz="1600"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email"/>
          <a:srcRect/>
          <a:stretch>
            <a:fillRect/>
          </a:stretch>
        </p:blipFill>
        <p:spPr bwMode="auto">
          <a:xfrm>
            <a:off x="142845" y="500042"/>
            <a:ext cx="8858312" cy="1780418"/>
          </a:xfrm>
          <a:prstGeom prst="rect">
            <a:avLst/>
          </a:prstGeom>
          <a:noFill/>
          <a:ln w="9525">
            <a:noFill/>
            <a:miter lim="800000"/>
            <a:headEnd/>
            <a:tailEnd/>
          </a:ln>
          <a:effectLst/>
        </p:spPr>
      </p:pic>
      <p:pic>
        <p:nvPicPr>
          <p:cNvPr id="61443" name="Picture 3"/>
          <p:cNvPicPr>
            <a:picLocks noChangeAspect="1" noChangeArrowheads="1"/>
          </p:cNvPicPr>
          <p:nvPr/>
        </p:nvPicPr>
        <p:blipFill>
          <a:blip r:embed="rId3" cstate="email"/>
          <a:srcRect/>
          <a:stretch>
            <a:fillRect/>
          </a:stretch>
        </p:blipFill>
        <p:spPr bwMode="auto">
          <a:xfrm>
            <a:off x="0" y="2652708"/>
            <a:ext cx="9144000" cy="1923737"/>
          </a:xfrm>
          <a:prstGeom prst="rect">
            <a:avLst/>
          </a:prstGeom>
          <a:noFill/>
          <a:ln w="9525">
            <a:noFill/>
            <a:miter lim="800000"/>
            <a:headEnd/>
            <a:tailEnd/>
          </a:ln>
          <a:effectLst/>
        </p:spPr>
      </p:pic>
      <p:pic>
        <p:nvPicPr>
          <p:cNvPr id="61444" name="Picture 4"/>
          <p:cNvPicPr>
            <a:picLocks noChangeAspect="1" noChangeArrowheads="1"/>
          </p:cNvPicPr>
          <p:nvPr/>
        </p:nvPicPr>
        <p:blipFill>
          <a:blip r:embed="rId4" cstate="email"/>
          <a:srcRect/>
          <a:stretch>
            <a:fillRect/>
          </a:stretch>
        </p:blipFill>
        <p:spPr bwMode="auto">
          <a:xfrm>
            <a:off x="214282" y="4875380"/>
            <a:ext cx="8715436" cy="1805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262574"/>
            <a:ext cx="3775393" cy="523220"/>
          </a:xfrm>
          <a:prstGeom prst="rect">
            <a:avLst/>
          </a:prstGeom>
        </p:spPr>
        <p:txBody>
          <a:bodyPr wrap="none">
            <a:spAutoFit/>
          </a:bodyPr>
          <a:lstStyle/>
          <a:p>
            <a:r>
              <a:rPr lang="zh-CN" altLang="en-US" sz="2800" dirty="0">
                <a:solidFill>
                  <a:schemeClr val="tx1">
                    <a:lumMod val="75000"/>
                    <a:lumOff val="25000"/>
                  </a:schemeClr>
                </a:solidFill>
                <a:latin typeface="方正兰亭粗黑简体" pitchFamily="2" charset="-122"/>
                <a:ea typeface="方正兰亭粗黑简体" pitchFamily="2" charset="-122"/>
              </a:rPr>
              <a:t>用户移情图怎么使用？</a:t>
            </a:r>
          </a:p>
        </p:txBody>
      </p:sp>
      <p:pic>
        <p:nvPicPr>
          <p:cNvPr id="58372" name="Picture 4"/>
          <p:cNvPicPr>
            <a:picLocks noChangeAspect="1" noChangeArrowheads="1"/>
          </p:cNvPicPr>
          <p:nvPr/>
        </p:nvPicPr>
        <p:blipFill>
          <a:blip r:embed="rId2"/>
          <a:srcRect/>
          <a:stretch>
            <a:fillRect/>
          </a:stretch>
        </p:blipFill>
        <p:spPr bwMode="auto">
          <a:xfrm>
            <a:off x="1" y="1343848"/>
            <a:ext cx="9144000" cy="5657052"/>
          </a:xfrm>
          <a:prstGeom prst="rect">
            <a:avLst/>
          </a:prstGeom>
          <a:noFill/>
          <a:ln w="9525">
            <a:noFill/>
            <a:miter lim="800000"/>
            <a:headEnd/>
            <a:tailEnd/>
          </a:ln>
          <a:effectLst/>
        </p:spPr>
      </p:pic>
      <p:sp>
        <p:nvSpPr>
          <p:cNvPr id="8" name="矩形 7"/>
          <p:cNvSpPr/>
          <p:nvPr/>
        </p:nvSpPr>
        <p:spPr>
          <a:xfrm>
            <a:off x="3882935" y="343895"/>
            <a:ext cx="4953600" cy="584775"/>
          </a:xfrm>
          <a:prstGeom prst="rect">
            <a:avLst/>
          </a:prstGeom>
        </p:spPr>
        <p:txBody>
          <a:bodyPr wrap="none">
            <a:spAutoFit/>
          </a:bodyPr>
          <a:lstStyle/>
          <a:p>
            <a:r>
              <a:rPr lang="zh-CN" altLang="en-US" sz="1600" dirty="0" smtClean="0">
                <a:solidFill>
                  <a:srgbClr val="FF0066"/>
                </a:solidFill>
                <a:latin typeface="微软雅黑" pitchFamily="34" charset="-122"/>
                <a:ea typeface="微软雅黑" pitchFamily="34" charset="-122"/>
              </a:rPr>
              <a:t>为什么？</a:t>
            </a:r>
            <a:endParaRPr lang="en-US" altLang="zh-CN" sz="1600" dirty="0" smtClean="0">
              <a:solidFill>
                <a:srgbClr val="FF0066"/>
              </a:solidFill>
              <a:latin typeface="微软雅黑" pitchFamily="34" charset="-122"/>
              <a:ea typeface="微软雅黑" pitchFamily="34" charset="-122"/>
            </a:endParaRPr>
          </a:p>
          <a:p>
            <a:r>
              <a:rPr lang="zh-CN" altLang="en-US" sz="1600" dirty="0" smtClean="0">
                <a:solidFill>
                  <a:srgbClr val="FF0066"/>
                </a:solidFill>
                <a:latin typeface="微软雅黑" pitchFamily="34" charset="-122"/>
                <a:ea typeface="微软雅黑" pitchFamily="34" charset="-122"/>
              </a:rPr>
              <a:t>全面的洞察一个用户的内容，从中挖掘有价值的信息</a:t>
            </a:r>
            <a:r>
              <a:rPr lang="en-US" altLang="zh-CN" sz="1600" dirty="0" smtClean="0">
                <a:solidFill>
                  <a:srgbClr val="FF0066"/>
                </a:solidFill>
                <a:latin typeface="微软雅黑" pitchFamily="34" charset="-122"/>
                <a:ea typeface="微软雅黑" pitchFamily="34" charset="-122"/>
              </a:rPr>
              <a:t>.</a:t>
            </a:r>
            <a:endParaRPr lang="zh-CN" altLang="en-US" sz="1600" dirty="0">
              <a:solidFill>
                <a:srgbClr val="FF0066"/>
              </a:solidFill>
              <a:latin typeface="微软雅黑" pitchFamily="34" charset="-122"/>
              <a:ea typeface="微软雅黑"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a:stretch>
            <a:fillRect/>
          </a:stretch>
        </p:blipFill>
        <p:spPr bwMode="auto">
          <a:xfrm>
            <a:off x="331393" y="642918"/>
            <a:ext cx="4162424" cy="2584542"/>
          </a:xfrm>
          <a:prstGeom prst="rect">
            <a:avLst/>
          </a:prstGeom>
          <a:noFill/>
          <a:ln w="9525">
            <a:noFill/>
            <a:miter lim="800000"/>
            <a:headEnd/>
            <a:tailEnd/>
          </a:ln>
          <a:effectLst/>
        </p:spPr>
      </p:pic>
      <p:pic>
        <p:nvPicPr>
          <p:cNvPr id="59395" name="Picture 3"/>
          <p:cNvPicPr>
            <a:picLocks noChangeAspect="1" noChangeArrowheads="1"/>
          </p:cNvPicPr>
          <p:nvPr/>
        </p:nvPicPr>
        <p:blipFill>
          <a:blip r:embed="rId3"/>
          <a:srcRect/>
          <a:stretch>
            <a:fillRect/>
          </a:stretch>
        </p:blipFill>
        <p:spPr bwMode="auto">
          <a:xfrm>
            <a:off x="331393" y="3357562"/>
            <a:ext cx="4143404" cy="2549429"/>
          </a:xfrm>
          <a:prstGeom prst="rect">
            <a:avLst/>
          </a:prstGeom>
          <a:noFill/>
          <a:ln w="9525">
            <a:noFill/>
            <a:miter lim="800000"/>
            <a:headEnd/>
            <a:tailEnd/>
          </a:ln>
          <a:effectLst/>
        </p:spPr>
      </p:pic>
      <p:pic>
        <p:nvPicPr>
          <p:cNvPr id="59396" name="Picture 4"/>
          <p:cNvPicPr>
            <a:picLocks noChangeAspect="1" noChangeArrowheads="1"/>
          </p:cNvPicPr>
          <p:nvPr/>
        </p:nvPicPr>
        <p:blipFill>
          <a:blip r:embed="rId4"/>
          <a:srcRect/>
          <a:stretch>
            <a:fillRect/>
          </a:stretch>
        </p:blipFill>
        <p:spPr bwMode="auto">
          <a:xfrm>
            <a:off x="4546235" y="3357563"/>
            <a:ext cx="4169169" cy="2571768"/>
          </a:xfrm>
          <a:prstGeom prst="rect">
            <a:avLst/>
          </a:prstGeom>
          <a:noFill/>
          <a:ln w="9525">
            <a:noFill/>
            <a:miter lim="800000"/>
            <a:headEnd/>
            <a:tailEnd/>
          </a:ln>
          <a:effectLst/>
        </p:spPr>
      </p:pic>
      <p:pic>
        <p:nvPicPr>
          <p:cNvPr id="59397" name="Picture 5"/>
          <p:cNvPicPr>
            <a:picLocks noChangeAspect="1" noChangeArrowheads="1"/>
          </p:cNvPicPr>
          <p:nvPr/>
        </p:nvPicPr>
        <p:blipFill>
          <a:blip r:embed="rId5"/>
          <a:srcRect/>
          <a:stretch>
            <a:fillRect/>
          </a:stretch>
        </p:blipFill>
        <p:spPr bwMode="auto">
          <a:xfrm>
            <a:off x="4546235" y="642918"/>
            <a:ext cx="4143403" cy="2547982"/>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720" y="142852"/>
            <a:ext cx="5314275" cy="707886"/>
          </a:xfrm>
          <a:prstGeom prst="rect">
            <a:avLst/>
          </a:prstGeom>
        </p:spPr>
        <p:txBody>
          <a:bodyPr wrap="none">
            <a:spAutoFit/>
          </a:bodyPr>
          <a:lstStyle/>
          <a:p>
            <a:r>
              <a:rPr lang="zh-CN" altLang="en-US" sz="4000" dirty="0" smtClean="0">
                <a:solidFill>
                  <a:schemeClr val="tx1">
                    <a:lumMod val="75000"/>
                    <a:lumOff val="25000"/>
                  </a:schemeClr>
                </a:solidFill>
                <a:latin typeface="方正兰亭粗黑简体" pitchFamily="2" charset="-122"/>
                <a:ea typeface="方正兰亭粗黑简体" pitchFamily="2" charset="-122"/>
              </a:rPr>
              <a:t>从客户细分到主张价值</a:t>
            </a:r>
            <a:endParaRPr lang="zh-CN" altLang="en-US" sz="4000" dirty="0">
              <a:solidFill>
                <a:schemeClr val="tx1">
                  <a:lumMod val="75000"/>
                  <a:lumOff val="25000"/>
                </a:schemeClr>
              </a:solidFill>
              <a:latin typeface="方正兰亭粗黑简体" pitchFamily="2" charset="-122"/>
              <a:ea typeface="方正兰亭粗黑简体" pitchFamily="2" charset="-122"/>
            </a:endParaRPr>
          </a:p>
        </p:txBody>
      </p:sp>
      <p:pic>
        <p:nvPicPr>
          <p:cNvPr id="5" name="Picture 2" descr="C:\Users\DELL790\Dropbox\实验室\商业模式创新\7887899870_86c6f281a1_k.jpg"/>
          <p:cNvPicPr>
            <a:picLocks noChangeAspect="1" noChangeArrowheads="1"/>
          </p:cNvPicPr>
          <p:nvPr/>
        </p:nvPicPr>
        <p:blipFill>
          <a:blip r:embed="rId2" cstate="print"/>
          <a:srcRect l="19531"/>
          <a:stretch>
            <a:fillRect/>
          </a:stretch>
        </p:blipFill>
        <p:spPr bwMode="auto">
          <a:xfrm>
            <a:off x="571472" y="928670"/>
            <a:ext cx="2071702" cy="1312415"/>
          </a:xfrm>
          <a:prstGeom prst="rect">
            <a:avLst/>
          </a:prstGeom>
          <a:noFill/>
        </p:spPr>
      </p:pic>
      <p:pic>
        <p:nvPicPr>
          <p:cNvPr id="62466" name="Picture 2"/>
          <p:cNvPicPr>
            <a:picLocks noChangeAspect="1" noChangeArrowheads="1"/>
          </p:cNvPicPr>
          <p:nvPr/>
        </p:nvPicPr>
        <p:blipFill>
          <a:blip r:embed="rId3"/>
          <a:srcRect/>
          <a:stretch>
            <a:fillRect/>
          </a:stretch>
        </p:blipFill>
        <p:spPr bwMode="auto">
          <a:xfrm>
            <a:off x="3071802" y="928670"/>
            <a:ext cx="5955682" cy="592933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1630</TotalTime>
  <Words>2938</Words>
  <Application>Microsoft Office PowerPoint</Application>
  <PresentationFormat>全屏显示(4:3)</PresentationFormat>
  <Paragraphs>340</Paragraphs>
  <Slides>53</Slides>
  <Notes>6</Notes>
  <HiddenSlides>4</HiddenSlides>
  <MMClips>7</MMClips>
  <ScaleCrop>false</ScaleCrop>
  <HeadingPairs>
    <vt:vector size="4" baseType="variant">
      <vt:variant>
        <vt:lpstr>主题</vt:lpstr>
      </vt:variant>
      <vt:variant>
        <vt:i4>1</vt:i4>
      </vt:variant>
      <vt:variant>
        <vt:lpstr>幻灯片标题</vt:lpstr>
      </vt:variant>
      <vt:variant>
        <vt:i4>53</vt:i4>
      </vt:variant>
    </vt:vector>
  </HeadingPairs>
  <TitlesOfParts>
    <vt:vector size="54"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DELL790</dc:creator>
  <cp:lastModifiedBy>DELL790</cp:lastModifiedBy>
  <cp:revision>154</cp:revision>
  <dcterms:created xsi:type="dcterms:W3CDTF">2013-05-02T05:54:00Z</dcterms:created>
  <dcterms:modified xsi:type="dcterms:W3CDTF">2013-06-07T09:36:16Z</dcterms:modified>
</cp:coreProperties>
</file>